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72" r:id="rId2"/>
  </p:sldMasterIdLst>
  <p:notesMasterIdLst>
    <p:notesMasterId r:id="rId19"/>
  </p:notesMasterIdLst>
  <p:sldIdLst>
    <p:sldId id="256" r:id="rId3"/>
    <p:sldId id="517" r:id="rId4"/>
    <p:sldId id="513" r:id="rId5"/>
    <p:sldId id="518" r:id="rId6"/>
    <p:sldId id="519" r:id="rId7"/>
    <p:sldId id="520" r:id="rId8"/>
    <p:sldId id="523" r:id="rId9"/>
    <p:sldId id="526" r:id="rId10"/>
    <p:sldId id="524" r:id="rId11"/>
    <p:sldId id="527" r:id="rId12"/>
    <p:sldId id="528" r:id="rId13"/>
    <p:sldId id="529" r:id="rId14"/>
    <p:sldId id="420" r:id="rId15"/>
    <p:sldId id="419" r:id="rId16"/>
    <p:sldId id="480" r:id="rId17"/>
    <p:sldId id="389" r:id="rId18"/>
  </p:sldIdLst>
  <p:sldSz cx="12192000" cy="6858000"/>
  <p:notesSz cx="6858000" cy="9144000"/>
  <p:embeddedFontLst>
    <p:embeddedFont>
      <p:font typeface="Figtree" pitchFamily="2" charset="0"/>
      <p:regular r:id="rId20"/>
      <p:bold r:id="rId21"/>
      <p:italic r:id="rId22"/>
      <p:boldItalic r:id="rId23"/>
    </p:embeddedFont>
    <p:embeddedFont>
      <p:font typeface="Figtree Black" pitchFamily="2" charset="0"/>
      <p:bold r:id="rId24"/>
      <p:boldItalic r:id="rId25"/>
    </p:embeddedFont>
    <p:embeddedFont>
      <p:font typeface="Figtree Light" pitchFamily="2" charset="0"/>
      <p:regular r:id="rId26"/>
      <p:italic r:id="rId27"/>
    </p:embeddedFont>
    <p:embeddedFont>
      <p:font typeface="Figtree Medium" pitchFamily="2" charset="0"/>
      <p:regular r:id="rId28"/>
      <p:italic r:id="rId29"/>
    </p:embeddedFont>
    <p:embeddedFont>
      <p:font typeface="Figtree SemiBold" pitchFamily="2" charset="0"/>
      <p:regular r:id="rId30"/>
      <p:bold r:id="rId31"/>
      <p:italic r:id="rId32"/>
      <p:boldItalic r:id="rId33"/>
    </p:embeddedFont>
    <p:embeddedFont>
      <p:font typeface="Segoe UI Semilight" panose="020B0402040204020203" pitchFamily="34" charset="0"/>
      <p:regular r:id="rId34"/>
      <p:italic r:id="rId35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3657" userDrawn="1">
          <p15:clr>
            <a:srgbClr val="A4A3A4"/>
          </p15:clr>
        </p15:guide>
        <p15:guide id="7" pos="7265" userDrawn="1">
          <p15:clr>
            <a:srgbClr val="A4A3A4"/>
          </p15:clr>
        </p15:guide>
        <p15:guide id="8" pos="415" userDrawn="1">
          <p15:clr>
            <a:srgbClr val="A4A3A4"/>
          </p15:clr>
        </p15:guide>
        <p15:guide id="17" orient="horz" pos="436" userDrawn="1">
          <p15:clr>
            <a:srgbClr val="A4A3A4"/>
          </p15:clr>
        </p15:guide>
        <p15:guide id="18" orient="horz" pos="2047" userDrawn="1">
          <p15:clr>
            <a:srgbClr val="A4A3A4"/>
          </p15:clr>
        </p15:guide>
        <p15:guide id="20" orient="horz" pos="890" userDrawn="1">
          <p15:clr>
            <a:srgbClr val="A4A3A4"/>
          </p15:clr>
        </p15:guide>
        <p15:guide id="21" pos="5223" userDrawn="1">
          <p15:clr>
            <a:srgbClr val="A4A3A4"/>
          </p15:clr>
        </p15:guide>
        <p15:guide id="22" pos="4861" userDrawn="1">
          <p15:clr>
            <a:srgbClr val="A4A3A4"/>
          </p15:clr>
        </p15:guide>
        <p15:guide id="23" pos="2819" userDrawn="1">
          <p15:clr>
            <a:srgbClr val="A4A3A4"/>
          </p15:clr>
        </p15:guide>
        <p15:guide id="24" pos="2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347"/>
    <a:srgbClr val="116355"/>
    <a:srgbClr val="5B6E7F"/>
    <a:srgbClr val="5A6D7C"/>
    <a:srgbClr val="5D7283"/>
    <a:srgbClr val="5E7182"/>
    <a:srgbClr val="B8D9D0"/>
    <a:srgbClr val="F4E4CF"/>
    <a:srgbClr val="EDDEC9"/>
    <a:srgbClr val="52A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3"/>
    <p:restoredTop sz="96197"/>
  </p:normalViewPr>
  <p:slideViewPr>
    <p:cSldViewPr snapToGrid="0">
      <p:cViewPr varScale="1">
        <p:scale>
          <a:sx n="113" d="100"/>
          <a:sy n="113" d="100"/>
        </p:scale>
        <p:origin x="408" y="108"/>
      </p:cViewPr>
      <p:guideLst>
        <p:guide orient="horz" pos="3657"/>
        <p:guide pos="7265"/>
        <p:guide pos="415"/>
        <p:guide orient="horz" pos="436"/>
        <p:guide orient="horz" pos="2047"/>
        <p:guide orient="horz" pos="890"/>
        <p:guide pos="5223"/>
        <p:guide pos="4861"/>
        <p:guide pos="2819"/>
        <p:guide pos="2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B2D4-A5A6-E840-B0E5-F2E956555134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615E-2A5B-2C44-9019-5E17F484E52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571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F615E-2A5B-2C44-9019-5E17F484E521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54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3ADD-3120-CE77-C20E-EE916BF48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51F0A-ADC9-1CB7-F2EB-606B23E6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D1CE3-46E4-34BC-0400-A2520F5F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0C7D5-255D-1D6A-09B1-6014DAF1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687B6-1AFD-E0A9-75BA-C831124A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401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952E-2D08-7995-BEE7-DE2C9339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10676-EE77-4ED2-A6EE-25B0B725E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F8DC9-FEBB-CC90-5ED0-EB99620C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BA3B1-5C99-D2DD-AB7A-4EDE5053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DED3-D956-EAE8-FDC7-981E6DB8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96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98EA6-FAAB-9153-D277-F55B2990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500A-4025-E9DC-1B28-05CF2647D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09625-0F3F-9F9A-ECDF-10C38A43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32AB5-22AA-86D0-3816-F80DEA29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B9ED-D72D-BBBD-3137-7725A458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122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3ADD-3120-CE77-C20E-EE916BF48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51F0A-ADC9-1CB7-F2EB-606B23E6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D1CE3-46E4-34BC-0400-A2520F5F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0C7D5-255D-1D6A-09B1-6014DAF1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687B6-1AFD-E0A9-75BA-C831124A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077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2697-211C-CAF7-7595-AA32DE95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714E-4BAC-6110-0095-40C73A10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A64F2-F602-91FE-9A0C-5170DADF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EB17F-F799-216A-9647-065BE8E9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98F8-8B41-EE51-77A1-EAC543F8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2199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D439-7EEF-A6D6-7D09-3F0F83D9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EBE6-02EE-0A24-523F-1AF1DC89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A04A7-5DF3-EBAF-F542-D7AF2EEB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AEDB-37EF-3858-B4A2-EABE1E6B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EE745-1C78-E751-38B2-192C6B41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989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F5D9-3683-98D4-36A0-A6C361BA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8A44-2289-7B35-11A7-0950ED389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B6E71-9F90-9A8B-AD82-876B54440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D4605-6FBD-5FFC-0DAF-5E23A768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F0BF2-9444-153E-23F7-03291784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4F33-ADB0-758B-4CB1-874F0E60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5673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0B9E-B637-0C6B-7B6B-697646E3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40B5-9565-908D-B854-A20E39B9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DDEC2-49AB-FF13-2494-F51664325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63564-115D-0C7D-BF78-EEF21C24D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6632F-2AA6-EC6C-E62F-2F209BE46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71364-6EB6-59FC-6430-5D4C8C02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E1F86-4193-6486-B9E3-9CA60210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BFF3-5836-2045-7B61-6F2AEBBF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192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E4CA-ADAF-E0FA-DE0D-3EA969E1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E8EC6-2613-C4D2-1B30-FBD755FA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E369A-FEDF-FB2A-1F55-4BB28682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4A665-503C-8F85-FF9F-7CBF259B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91186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502F8-4A8D-E7CC-A070-C8C82941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49CFF-9624-F59F-B6DF-978B9A9B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969C8-46EA-C933-2A9F-81D94DE2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0172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DEC6-7B9E-94D1-688A-FA6F0425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2EF93-4D3B-B227-C556-1AC87B6B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40AE3-3F00-F424-6606-5FC02C31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A8A42-3251-7AC8-C3E1-26A123DD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CD70D-86F4-ABF0-205F-4092A864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7ED32-6A40-BA14-251E-E01C8471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5456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2697-211C-CAF7-7595-AA32DE95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714E-4BAC-6110-0095-40C73A10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A64F2-F602-91FE-9A0C-5170DADF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EB17F-F799-216A-9647-065BE8E9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98F8-8B41-EE51-77A1-EAC543F8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1709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7037-B688-18C2-3583-586A3305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0E8A9-EAC1-E45D-266C-89BF0CC03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FD515-9A9B-D5BB-47CF-7E33EC511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73792-85E6-A8F3-BE77-0241BD94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B26AE-50FF-9CF3-B68B-AE80182D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81C4D-7059-AD64-6EAF-42D76ED0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3658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952E-2D08-7995-BEE7-DE2C9339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10676-EE77-4ED2-A6EE-25B0B725E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F8DC9-FEBB-CC90-5ED0-EB99620C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BA3B1-5C99-D2DD-AB7A-4EDE5053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DED3-D956-EAE8-FDC7-981E6DB8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2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98EA6-FAAB-9153-D277-F55B2990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500A-4025-E9DC-1B28-05CF2647D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09625-0F3F-9F9A-ECDF-10C38A43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32AB5-22AA-86D0-3816-F80DEA29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B9ED-D72D-BBBD-3137-7725A458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380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D439-7EEF-A6D6-7D09-3F0F83D9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EBE6-02EE-0A24-523F-1AF1DC89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A04A7-5DF3-EBAF-F542-D7AF2EEB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AEDB-37EF-3858-B4A2-EABE1E6B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EE745-1C78-E751-38B2-192C6B41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857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F5D9-3683-98D4-36A0-A6C361BA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8A44-2289-7B35-11A7-0950ED389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B6E71-9F90-9A8B-AD82-876B54440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D4605-6FBD-5FFC-0DAF-5E23A768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F0BF2-9444-153E-23F7-03291784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4F33-ADB0-758B-4CB1-874F0E60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0487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0B9E-B637-0C6B-7B6B-697646E3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940B5-9565-908D-B854-A20E39B9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DDEC2-49AB-FF13-2494-F51664325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63564-115D-0C7D-BF78-EEF21C24D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6632F-2AA6-EC6C-E62F-2F209BE46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71364-6EB6-59FC-6430-5D4C8C02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E1F86-4193-6486-B9E3-9CA60210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BFF3-5836-2045-7B61-6F2AEBBF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498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E4CA-ADAF-E0FA-DE0D-3EA969E1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E8EC6-2613-C4D2-1B30-FBD755FA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E369A-FEDF-FB2A-1F55-4BB28682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4A665-503C-8F85-FF9F-7CBF259B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359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502F8-4A8D-E7CC-A070-C8C82941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49CFF-9624-F59F-B6DF-978B9A9B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969C8-46EA-C933-2A9F-81D94DE2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73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DEC6-7B9E-94D1-688A-FA6F0425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2EF93-4D3B-B227-C556-1AC87B6B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40AE3-3F00-F424-6606-5FC02C31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A8A42-3251-7AC8-C3E1-26A123DD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CD70D-86F4-ABF0-205F-4092A864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7ED32-6A40-BA14-251E-E01C8471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20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7037-B688-18C2-3583-586A3305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0E8A9-EAC1-E45D-266C-89BF0CC03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FD515-9A9B-D5BB-47CF-7E33EC511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73792-85E6-A8F3-BE77-0241BD94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EBE-196E-494B-971D-62E932EEA2D9}" type="datetimeFigureOut">
              <a:rPr lang="en-IL" smtClean="0"/>
              <a:t>06/02/2025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B26AE-50FF-9CF3-B68B-AE80182D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81C4D-7059-AD64-6EAF-42D76ED0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8101-6FBA-4144-8661-C3F76642228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32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F179E-1FC2-159B-C403-1B2772A3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17FE-35C5-04F5-2666-A86479DFC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4F9A-02FA-1B06-2628-A0BE4DE63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8EBE-196E-494B-971D-62E932EEA2D9}" type="datetimeFigureOut">
              <a:rPr lang="en-IL" smtClean="0"/>
              <a:t>06/02/2025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726EF-519B-B2A4-A20B-96A09D6AB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D9BC-583A-ED49-0534-178243DE7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8101-6FBA-4144-8661-C3F76642228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1775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F179E-1FC2-159B-C403-1B2772A3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17FE-35C5-04F5-2666-A86479DFC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4F9A-02FA-1B06-2628-A0BE4DE63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8EBE-196E-494B-971D-62E932EEA2D9}" type="datetimeFigureOut">
              <a:rPr lang="en-IL" smtClean="0"/>
              <a:t>06/02/2025</a:t>
            </a:fld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726EF-519B-B2A4-A20B-96A09D6AB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D9BC-583A-ED49-0534-178243DE7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8101-6FBA-4144-8661-C3F76642228C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0539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A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">
            <a:extLst>
              <a:ext uri="{FF2B5EF4-FFF2-40B4-BE49-F238E27FC236}">
                <a16:creationId xmlns:a16="http://schemas.microsoft.com/office/drawing/2014/main" id="{6ACB061A-BB65-10C6-A032-30D79120BD15}"/>
              </a:ext>
            </a:extLst>
          </p:cNvPr>
          <p:cNvGrpSpPr/>
          <p:nvPr/>
        </p:nvGrpSpPr>
        <p:grpSpPr>
          <a:xfrm>
            <a:off x="5493820" y="5541277"/>
            <a:ext cx="1204361" cy="462294"/>
            <a:chOff x="2693988" y="4654550"/>
            <a:chExt cx="6389687" cy="2452688"/>
          </a:xfrm>
        </p:grpSpPr>
        <p:sp>
          <p:nvSpPr>
            <p:cNvPr id="5" name="Google Shape;58;p1">
              <a:extLst>
                <a:ext uri="{FF2B5EF4-FFF2-40B4-BE49-F238E27FC236}">
                  <a16:creationId xmlns:a16="http://schemas.microsoft.com/office/drawing/2014/main" id="{4C7BCE9D-744F-7A6E-7E0C-405A4BAA0609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" name="Google Shape;59;p1">
              <a:extLst>
                <a:ext uri="{FF2B5EF4-FFF2-40B4-BE49-F238E27FC236}">
                  <a16:creationId xmlns:a16="http://schemas.microsoft.com/office/drawing/2014/main" id="{B78A9F8E-A051-8BD7-40B0-CA7EF35BC6F2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7" name="Google Shape;60;p1">
              <a:extLst>
                <a:ext uri="{FF2B5EF4-FFF2-40B4-BE49-F238E27FC236}">
                  <a16:creationId xmlns:a16="http://schemas.microsoft.com/office/drawing/2014/main" id="{484186D1-9F17-111A-A105-EF66310B07CB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8" name="Google Shape;61;p1">
              <a:extLst>
                <a:ext uri="{FF2B5EF4-FFF2-40B4-BE49-F238E27FC236}">
                  <a16:creationId xmlns:a16="http://schemas.microsoft.com/office/drawing/2014/main" id="{DE98D904-D271-FBFA-D447-D07EFE78CB95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3" name="פשוט לנהל">
            <a:extLst>
              <a:ext uri="{FF2B5EF4-FFF2-40B4-BE49-F238E27FC236}">
                <a16:creationId xmlns:a16="http://schemas.microsoft.com/office/drawing/2014/main" id="{98EBD24B-6E3F-13B2-E4D6-2656DF23D276}"/>
              </a:ext>
            </a:extLst>
          </p:cNvPr>
          <p:cNvSpPr txBox="1"/>
          <p:nvPr/>
        </p:nvSpPr>
        <p:spPr>
          <a:xfrm>
            <a:off x="1275838" y="854429"/>
            <a:ext cx="9937750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F57347"/>
                </a:solidFill>
                <a:latin typeface="Figtree SemiBold" pitchFamily="2" charset="0"/>
                <a:cs typeface="IBM Plex Sans Hebrew" panose="020B0503050203000203" pitchFamily="34" charset="-79"/>
              </a:rPr>
              <a:t>The bigger picture</a:t>
            </a:r>
          </a:p>
          <a:p>
            <a:endParaRPr lang="en-US" sz="3200" b="1" dirty="0">
              <a:solidFill>
                <a:srgbClr val="F57347"/>
              </a:solidFill>
              <a:latin typeface="Figtree SemiBold" pitchFamily="2" charset="0"/>
              <a:cs typeface="IBM Plex Sans Hebrew" panose="020B0503050203000203" pitchFamily="34" charset="-79"/>
            </a:endParaRPr>
          </a:p>
          <a:p>
            <a:r>
              <a:rPr lang="en-US" sz="8800" b="1" dirty="0">
                <a:solidFill>
                  <a:schemeClr val="bg1"/>
                </a:solidFill>
                <a:latin typeface="Figtree SemiBold" pitchFamily="2" charset="0"/>
                <a:cs typeface="IBM Plex Sans Hebrew" panose="020B0503050203000203" pitchFamily="34" charset="-79"/>
              </a:rPr>
              <a:t>RTLS in Hospital Operations</a:t>
            </a:r>
            <a:endParaRPr lang="en-IL" sz="8800" b="1" dirty="0">
              <a:solidFill>
                <a:schemeClr val="bg1"/>
              </a:solidFill>
              <a:latin typeface="Figtree SemiBold" pitchFamily="2" charset="0"/>
              <a:cs typeface="IBM Plex Sans Hebrew" panose="020B050305020300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340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55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5A955A-09BF-7EFA-BA44-EA8610E7F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646D5E9-F11D-D5DD-9EAC-78CC8D33E92A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0219835B-8DB8-81AE-820C-5DCAC0D9CDE2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1F7EE36C-5AC3-130F-B692-35B5E034D7AE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C8D9E539-D995-7AF4-DCF6-57353D186077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FCE502E9-2738-53F9-644E-DF3C64640E57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987BB445-D0D1-4FB8-11B9-67778E05961E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B32D338-CAD5-7B29-02EF-BA880805F5E3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9" name="פשוט לנהל">
            <a:extLst>
              <a:ext uri="{FF2B5EF4-FFF2-40B4-BE49-F238E27FC236}">
                <a16:creationId xmlns:a16="http://schemas.microsoft.com/office/drawing/2014/main" id="{1B5588D5-38B3-B73C-E241-38667A9DB733}"/>
              </a:ext>
            </a:extLst>
          </p:cNvPr>
          <p:cNvSpPr txBox="1"/>
          <p:nvPr/>
        </p:nvSpPr>
        <p:spPr>
          <a:xfrm>
            <a:off x="634389" y="590492"/>
            <a:ext cx="85632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Black" pitchFamily="2" charset="0"/>
                <a:cs typeface="IBM Plex Sans Hebrew" panose="020B0503050203000203" pitchFamily="34" charset="-79"/>
              </a:rPr>
              <a:t>Hardware-Based RTLS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A9A8E-1A87-8D5C-6D40-65577E9DEB4A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10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ECEB7-A54A-35B1-E5A4-0D69D8CAE251}"/>
              </a:ext>
            </a:extLst>
          </p:cNvPr>
          <p:cNvSpPr txBox="1">
            <a:spLocks/>
          </p:cNvSpPr>
          <p:nvPr/>
        </p:nvSpPr>
        <p:spPr>
          <a:xfrm>
            <a:off x="653434" y="1756324"/>
            <a:ext cx="10930987" cy="421222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Pros</a:t>
            </a:r>
            <a:r>
              <a:rPr lang="en-US" sz="2400" dirty="0">
                <a:solidFill>
                  <a:srgbClr val="116355"/>
                </a:solidFill>
                <a:latin typeface="Figtree Light" pitchFamily="2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No dependency on users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Cons</a:t>
            </a:r>
            <a:r>
              <a:rPr lang="en-US" sz="2400" dirty="0">
                <a:solidFill>
                  <a:srgbClr val="116355"/>
                </a:solidFill>
                <a:latin typeface="Figtree Light" pitchFamily="2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High cost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Requires complex setup 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Figtree Light" pitchFamily="2" charset="0"/>
              </a:rPr>
              <a:t>(network, power)</a:t>
            </a:r>
            <a:endParaRPr lang="en-US" sz="2400" i="1" dirty="0">
              <a:solidFill>
                <a:schemeClr val="accent5">
                  <a:lumMod val="75000"/>
                </a:schemeClr>
              </a:solidFill>
              <a:latin typeface="Figtree Light" pitchFamily="2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Only specific, expensive tags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Yet another standalone system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 </a:t>
            </a:r>
          </a:p>
        </p:txBody>
      </p:sp>
      <p:sp>
        <p:nvSpPr>
          <p:cNvPr id="7" name="AutoShape 2" descr="Bluetooth Low Energy (LE) Range: What Can You Expect In This Use Case? |  Blog | Link Labs">
            <a:extLst>
              <a:ext uri="{FF2B5EF4-FFF2-40B4-BE49-F238E27FC236}">
                <a16:creationId xmlns:a16="http://schemas.microsoft.com/office/drawing/2014/main" id="{B22E91B4-039F-EA5D-BD8D-84877B10D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pic>
        <p:nvPicPr>
          <p:cNvPr id="5124" name="Picture 4" descr="Kontakt Micro-Location Sp zoo:Company Profile &amp; Technical  Research,Competitor Monitor,Market Trends - Discovery | PatSnap">
            <a:extLst>
              <a:ext uri="{FF2B5EF4-FFF2-40B4-BE49-F238E27FC236}">
                <a16:creationId xmlns:a16="http://schemas.microsoft.com/office/drawing/2014/main" id="{6A79EF76-D967-3FB1-7EB2-9134406E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87" y="1498987"/>
            <a:ext cx="1954055" cy="13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new | Navigine Hardware Partner">
            <a:extLst>
              <a:ext uri="{FF2B5EF4-FFF2-40B4-BE49-F238E27FC236}">
                <a16:creationId xmlns:a16="http://schemas.microsoft.com/office/drawing/2014/main" id="{89A4482E-EF91-8F44-C454-E94434AF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43" y="3172599"/>
            <a:ext cx="2154611" cy="9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al-time Indoor Positioning System ...">
            <a:extLst>
              <a:ext uri="{FF2B5EF4-FFF2-40B4-BE49-F238E27FC236}">
                <a16:creationId xmlns:a16="http://schemas.microsoft.com/office/drawing/2014/main" id="{D85DECBD-C467-DD76-3260-5E91B4B2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35" y="4935922"/>
            <a:ext cx="1706142" cy="4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4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55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FCEC5-E40E-3EC6-37AE-95965AE43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D0992340-B044-707B-7D0C-2B53E61A4DEF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CC6CF2AE-CD61-0659-7FB0-18A47A91C316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5B9621D2-84B6-D9C3-3AA5-64524095F337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71217867-5D0C-A025-5AF5-EA604926A5FE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7D988C81-0B8D-B22E-CEEF-0C6D02D0CB02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3BD38BDB-6C06-E219-C104-F65A69E03D2A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2261403-7141-3F17-EBCF-5A412D2A1872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9" name="פשוט לנהל">
            <a:extLst>
              <a:ext uri="{FF2B5EF4-FFF2-40B4-BE49-F238E27FC236}">
                <a16:creationId xmlns:a16="http://schemas.microsoft.com/office/drawing/2014/main" id="{0E2967DB-89C5-DCA1-F4CF-B8810CB47033}"/>
              </a:ext>
            </a:extLst>
          </p:cNvPr>
          <p:cNvSpPr txBox="1"/>
          <p:nvPr/>
        </p:nvSpPr>
        <p:spPr>
          <a:xfrm>
            <a:off x="634389" y="590492"/>
            <a:ext cx="85632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Black" pitchFamily="2" charset="0"/>
                <a:cs typeface="IBM Plex Sans Hebrew" panose="020B0503050203000203" pitchFamily="34" charset="-79"/>
              </a:rPr>
              <a:t>Consumer-Grade mobile based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8E5AE-DA93-7365-0342-28844886D2C7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11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B4D8-A194-A2D1-4E13-4785D3BD34B0}"/>
              </a:ext>
            </a:extLst>
          </p:cNvPr>
          <p:cNvSpPr txBox="1">
            <a:spLocks/>
          </p:cNvSpPr>
          <p:nvPr/>
        </p:nvSpPr>
        <p:spPr>
          <a:xfrm>
            <a:off x="653434" y="1756324"/>
            <a:ext cx="10930987" cy="421222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Pros</a:t>
            </a:r>
            <a:r>
              <a:rPr lang="en-US" sz="2400" dirty="0">
                <a:solidFill>
                  <a:srgbClr val="116355"/>
                </a:solidFill>
                <a:latin typeface="Figtree Light" pitchFamily="2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Very low system cost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Super easy setup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Phone based – zero infrastructure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Cons</a:t>
            </a:r>
            <a:r>
              <a:rPr lang="en-US" sz="2400" dirty="0">
                <a:solidFill>
                  <a:srgbClr val="116355"/>
                </a:solidFill>
                <a:latin typeface="Figtree Light" pitchFamily="2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Very limited abilities 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Figtree Light" pitchFamily="2" charset="0"/>
              </a:rPr>
              <a:t>(not for enterprise)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Only specific, expensive tags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GPS location only 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Figtree Light" pitchFamily="2" charset="0"/>
              </a:rPr>
              <a:t>(useless indoors)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 </a:t>
            </a:r>
          </a:p>
        </p:txBody>
      </p:sp>
      <p:sp>
        <p:nvSpPr>
          <p:cNvPr id="7" name="AutoShape 2" descr="Bluetooth Low Energy (LE) Range: What Can You Expect In This Use Case? |  Blog | Link Labs">
            <a:extLst>
              <a:ext uri="{FF2B5EF4-FFF2-40B4-BE49-F238E27FC236}">
                <a16:creationId xmlns:a16="http://schemas.microsoft.com/office/drawing/2014/main" id="{1DE4AB83-A710-EBE3-47E2-29527D861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pic>
        <p:nvPicPr>
          <p:cNvPr id="6154" name="Picture 10" descr="Galaxy SmartTag בצבע שחור | Samsung ישראל">
            <a:extLst>
              <a:ext uri="{FF2B5EF4-FFF2-40B4-BE49-F238E27FC236}">
                <a16:creationId xmlns:a16="http://schemas.microsoft.com/office/drawing/2014/main" id="{6852B922-039D-AD3D-C15F-4C696729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62" y="3523837"/>
            <a:ext cx="2268906" cy="18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ile vs. AirTag Tracker Comparison Guide">
            <a:extLst>
              <a:ext uri="{FF2B5EF4-FFF2-40B4-BE49-F238E27FC236}">
                <a16:creationId xmlns:a16="http://schemas.microsoft.com/office/drawing/2014/main" id="{8C72CC25-E43E-E7BE-55F6-77DF7F51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0D7D4"/>
              </a:clrFrom>
              <a:clrTo>
                <a:srgbClr val="90D7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73" y="1638297"/>
            <a:ext cx="2635754" cy="26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2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55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FC795-5234-92C2-DA28-7BB9777AE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9876280-FC2B-F7FC-81F6-F6F9AE9FC6BA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20F76351-0BC2-365A-5916-85DAA10341ED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9A1C8F06-9874-2C3A-B494-384DCB2C2306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E14BF5B4-DBDC-A191-7443-999D05E5D65C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91193D87-EEEC-2B8B-88A8-5C8DE8BAC276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259DC0E7-A037-6028-4AE6-7EDF5C8FC0AD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55BCDD1-A7C3-146E-104E-53ECC3F48FA5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9" name="פשוט לנהל">
            <a:extLst>
              <a:ext uri="{FF2B5EF4-FFF2-40B4-BE49-F238E27FC236}">
                <a16:creationId xmlns:a16="http://schemas.microsoft.com/office/drawing/2014/main" id="{D9CE5396-1E08-807A-1EBB-7D6AF5077E5D}"/>
              </a:ext>
            </a:extLst>
          </p:cNvPr>
          <p:cNvSpPr txBox="1"/>
          <p:nvPr/>
        </p:nvSpPr>
        <p:spPr>
          <a:xfrm>
            <a:off x="634389" y="590492"/>
            <a:ext cx="85632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Black" pitchFamily="2" charset="0"/>
                <a:cs typeface="IBM Plex Sans Hebrew" panose="020B0503050203000203" pitchFamily="34" charset="-79"/>
              </a:rPr>
              <a:t>H</a:t>
            </a:r>
            <a:r>
              <a:rPr lang="en-US" sz="4000" b="1" dirty="0" err="1">
                <a:solidFill>
                  <a:srgbClr val="116355"/>
                </a:solidFill>
                <a:latin typeface="Figtree Black" pitchFamily="2" charset="0"/>
                <a:cs typeface="IBM Plex Sans Hebrew" panose="020B0503050203000203" pitchFamily="34" charset="-79"/>
              </a:rPr>
              <a:t>ybrid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Black" pitchFamily="2" charset="0"/>
                <a:cs typeface="IBM Plex Sans Hebrew" panose="020B0503050203000203" pitchFamily="34" charset="-79"/>
              </a:rPr>
              <a:t> RTLS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8C70A-0E30-B051-3614-79281A155044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12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D8A00-40AD-A9D9-4D33-2D29EDAEA8CB}"/>
              </a:ext>
            </a:extLst>
          </p:cNvPr>
          <p:cNvSpPr txBox="1">
            <a:spLocks/>
          </p:cNvSpPr>
          <p:nvPr/>
        </p:nvSpPr>
        <p:spPr>
          <a:xfrm>
            <a:off x="653434" y="1520982"/>
            <a:ext cx="10930987" cy="444756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Pros</a:t>
            </a:r>
            <a:r>
              <a:rPr lang="en-US" sz="2400" dirty="0">
                <a:solidFill>
                  <a:srgbClr val="116355"/>
                </a:solidFill>
                <a:latin typeface="Figtree Light" pitchFamily="2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Data is continuously collected by phones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   +  Uses your Wi-Fi infrastructure 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Figtree Light" pitchFamily="2" charset="0"/>
              </a:rPr>
              <a:t>(if exists)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   +  Hardware </a:t>
            </a:r>
            <a:r>
              <a:rPr lang="en-US" sz="2400" dirty="0">
                <a:solidFill>
                  <a:schemeClr val="tx2"/>
                </a:solidFill>
                <a:latin typeface="Figtree Black" pitchFamily="2" charset="0"/>
              </a:rPr>
              <a:t>ONLY</a:t>
            </a: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 where and if needed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Future proof: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Any BLE tag </a:t>
            </a:r>
            <a:r>
              <a:rPr lang="en-US" sz="2400" b="1" dirty="0">
                <a:solidFill>
                  <a:schemeClr val="tx2"/>
                </a:solidFill>
                <a:latin typeface="Figtree Black" pitchFamily="2" charset="0"/>
              </a:rPr>
              <a:t>AND</a:t>
            </a: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 any equipment with BLE</a:t>
            </a:r>
            <a:r>
              <a:rPr lang="he-IL" sz="2400" dirty="0">
                <a:solidFill>
                  <a:schemeClr val="tx2"/>
                </a:solidFill>
                <a:latin typeface="Figtree Light" pitchFamily="2" charset="0"/>
              </a:rPr>
              <a:t> 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Figtree Light" pitchFamily="2" charset="0"/>
              </a:rPr>
              <a:t>(modern medical equipment)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       network can provide &lt;1m accuracy indoors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Figtree" pitchFamily="2" charset="0"/>
              </a:rPr>
              <a:t> </a:t>
            </a:r>
          </a:p>
        </p:txBody>
      </p:sp>
      <p:sp>
        <p:nvSpPr>
          <p:cNvPr id="7" name="AutoShape 2" descr="Bluetooth Low Energy (LE) Range: What Can You Expect In This Use Case? |  Blog | Link Labs">
            <a:extLst>
              <a:ext uri="{FF2B5EF4-FFF2-40B4-BE49-F238E27FC236}">
                <a16:creationId xmlns:a16="http://schemas.microsoft.com/office/drawing/2014/main" id="{788C8FEB-F1D2-3CE2-EC28-042173CEC3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7A4D1-5D02-0586-54ED-D0AFE51A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6546" y="1066019"/>
            <a:ext cx="844739" cy="766826"/>
          </a:xfrm>
          <a:prstGeom prst="rect">
            <a:avLst/>
          </a:prstGeom>
        </p:spPr>
      </p:pic>
      <p:pic>
        <p:nvPicPr>
          <p:cNvPr id="12" name="Picture 4" descr="Servers: Elastic Cloud Server">
            <a:extLst>
              <a:ext uri="{FF2B5EF4-FFF2-40B4-BE49-F238E27FC236}">
                <a16:creationId xmlns:a16="http://schemas.microsoft.com/office/drawing/2014/main" id="{93059C07-53C2-5930-6454-366DFD3C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11635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28" y="1853345"/>
            <a:ext cx="769006" cy="7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CB2E03-1E8C-A6A3-2C13-0A2E35A4F0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74243" y="2024336"/>
            <a:ext cx="329346" cy="657490"/>
          </a:xfrm>
          <a:prstGeom prst="rect">
            <a:avLst/>
          </a:prstGeom>
        </p:spPr>
      </p:pic>
      <p:pic>
        <p:nvPicPr>
          <p:cNvPr id="7170" name="Picture 2" descr="Shelly B Gateway USB Bluetooth Dongle, 16,85 €">
            <a:extLst>
              <a:ext uri="{FF2B5EF4-FFF2-40B4-BE49-F238E27FC236}">
                <a16:creationId xmlns:a16="http://schemas.microsoft.com/office/drawing/2014/main" id="{665C5B3E-BB86-1A24-1E40-59DF21DE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72" y="2760920"/>
            <a:ext cx="665698" cy="6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9FCDC2-4174-C4ED-105D-74E77DA6E1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5875" y="2477185"/>
            <a:ext cx="290292" cy="4092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544A37-7A65-A0A5-15D9-F2B635ADA7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0383" y="1809954"/>
            <a:ext cx="290292" cy="409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4E585D-86EE-0D24-90B8-466D9BFF61B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1610" y="2103370"/>
            <a:ext cx="290292" cy="40928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3D677A-FB90-39EC-A07A-0F5D6C72CCC3}"/>
              </a:ext>
            </a:extLst>
          </p:cNvPr>
          <p:cNvCxnSpPr>
            <a:cxnSpLocks/>
          </p:cNvCxnSpPr>
          <p:nvPr/>
        </p:nvCxnSpPr>
        <p:spPr>
          <a:xfrm>
            <a:off x="8327023" y="2350322"/>
            <a:ext cx="788469" cy="14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" descr="Bluetooth Best">
            <a:extLst>
              <a:ext uri="{FF2B5EF4-FFF2-40B4-BE49-F238E27FC236}">
                <a16:creationId xmlns:a16="http://schemas.microsoft.com/office/drawing/2014/main" id="{9A58F9B7-AC38-25B6-4023-8671330A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43" y="2202799"/>
            <a:ext cx="397368" cy="2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6F643-F83E-6FBF-0494-6BC59075F505}"/>
              </a:ext>
            </a:extLst>
          </p:cNvPr>
          <p:cNvCxnSpPr>
            <a:cxnSpLocks/>
          </p:cNvCxnSpPr>
          <p:nvPr/>
        </p:nvCxnSpPr>
        <p:spPr>
          <a:xfrm flipV="1">
            <a:off x="9710570" y="2523813"/>
            <a:ext cx="888758" cy="5673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5E3DF8-E192-EF92-1A33-5EAF7A8FAA56}"/>
              </a:ext>
            </a:extLst>
          </p:cNvPr>
          <p:cNvCxnSpPr>
            <a:cxnSpLocks/>
          </p:cNvCxnSpPr>
          <p:nvPr/>
        </p:nvCxnSpPr>
        <p:spPr>
          <a:xfrm>
            <a:off x="8346486" y="2430836"/>
            <a:ext cx="769006" cy="4746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" descr="Bluetooth Best">
            <a:extLst>
              <a:ext uri="{FF2B5EF4-FFF2-40B4-BE49-F238E27FC236}">
                <a16:creationId xmlns:a16="http://schemas.microsoft.com/office/drawing/2014/main" id="{912155F4-140E-1EEE-CBD9-EDD7E77BC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043" y="2583151"/>
            <a:ext cx="397368" cy="2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A18F0C-75A3-B654-B8B6-B3FFDD11EDDF}"/>
              </a:ext>
            </a:extLst>
          </p:cNvPr>
          <p:cNvCxnSpPr>
            <a:cxnSpLocks/>
          </p:cNvCxnSpPr>
          <p:nvPr/>
        </p:nvCxnSpPr>
        <p:spPr>
          <a:xfrm flipV="1">
            <a:off x="8327023" y="1770547"/>
            <a:ext cx="843795" cy="4673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" descr="Bluetooth Best">
            <a:extLst>
              <a:ext uri="{FF2B5EF4-FFF2-40B4-BE49-F238E27FC236}">
                <a16:creationId xmlns:a16="http://schemas.microsoft.com/office/drawing/2014/main" id="{96C83D23-EC1B-51A5-96C0-2DF3ADA6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99" y="1822447"/>
            <a:ext cx="397368" cy="2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E8F893-01A0-3E60-0739-A6E7ACDA358C}"/>
              </a:ext>
            </a:extLst>
          </p:cNvPr>
          <p:cNvCxnSpPr>
            <a:cxnSpLocks/>
          </p:cNvCxnSpPr>
          <p:nvPr/>
        </p:nvCxnSpPr>
        <p:spPr>
          <a:xfrm>
            <a:off x="9710570" y="2350322"/>
            <a:ext cx="831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B8F110-BFD1-055A-F16D-E9BEDAD1167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710570" y="1783576"/>
            <a:ext cx="888758" cy="4542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2" name="Picture 4" descr="5G - Wikipedia">
            <a:extLst>
              <a:ext uri="{FF2B5EF4-FFF2-40B4-BE49-F238E27FC236}">
                <a16:creationId xmlns:a16="http://schemas.microsoft.com/office/drawing/2014/main" id="{C52D82E5-032B-D588-4341-C41FCC93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8" y="5337018"/>
            <a:ext cx="557049" cy="3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6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AB42CC-037C-BEAD-C7D8-731A09D11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17" y="-139146"/>
            <a:ext cx="12439371" cy="69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7863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B4B91-E81A-A751-6B89-3EE947658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1F5976D-1C72-2DF5-CDEE-4132CA64AD49}"/>
              </a:ext>
            </a:extLst>
          </p:cNvPr>
          <p:cNvSpPr/>
          <p:nvPr/>
        </p:nvSpPr>
        <p:spPr>
          <a:xfrm>
            <a:off x="0" y="0"/>
            <a:ext cx="4840840" cy="63977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6572E50-ABAB-BE51-53E7-1A16A9E34CA6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F21173E9-7227-4B91-D547-986E97B38539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271CD872-7123-244D-35ED-C1EBE2863B67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882CA97E-20C1-32EC-46D3-E1584558A284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12A9BFC6-32AB-C0C0-7EFC-9AC45CA14A82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C629B733-7E5C-AECB-4B38-D6F644D54FAA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9231E97-255F-0357-B491-641E68B57E8D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BF3CB0-FFCF-E393-2220-3BC967C982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6530923" y="2727557"/>
            <a:ext cx="5032483" cy="2872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E3F7A-D6B4-F725-5DC6-D768851D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12180" y="3668118"/>
            <a:ext cx="538422" cy="13926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1998BC-0DFF-B6EE-F542-10E20055D0EB}"/>
              </a:ext>
            </a:extLst>
          </p:cNvPr>
          <p:cNvSpPr txBox="1"/>
          <p:nvPr/>
        </p:nvSpPr>
        <p:spPr>
          <a:xfrm>
            <a:off x="8053840" y="908452"/>
            <a:ext cx="1123172" cy="7822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Comp. Screen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Room 307 (CEO)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Building A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57347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   In use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197816-EDA2-6E62-1EEA-BDCEE1EA4FC9}"/>
              </a:ext>
            </a:extLst>
          </p:cNvPr>
          <p:cNvSpPr/>
          <p:nvPr/>
        </p:nvSpPr>
        <p:spPr>
          <a:xfrm>
            <a:off x="8053839" y="1562242"/>
            <a:ext cx="87693" cy="87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573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3CB980-C7F1-6FD6-C3A2-6F0FF57AD7AD}"/>
              </a:ext>
            </a:extLst>
          </p:cNvPr>
          <p:cNvSpPr txBox="1"/>
          <p:nvPr/>
        </p:nvSpPr>
        <p:spPr>
          <a:xfrm>
            <a:off x="9326539" y="1641673"/>
            <a:ext cx="1123172" cy="7822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Ventilator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Room 203 (ICU)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Building A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969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2A0E8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Connected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33B98-2609-8737-7B6B-99C2647E356B}"/>
              </a:ext>
            </a:extLst>
          </p:cNvPr>
          <p:cNvSpPr txBox="1"/>
          <p:nvPr/>
        </p:nvSpPr>
        <p:spPr>
          <a:xfrm>
            <a:off x="10452559" y="2682337"/>
            <a:ext cx="1123172" cy="7822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Microscope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Room 136 (lab)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Building B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9696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   Available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EF5B18-4432-876E-4C13-EA27E6308571}"/>
              </a:ext>
            </a:extLst>
          </p:cNvPr>
          <p:cNvSpPr/>
          <p:nvPr/>
        </p:nvSpPr>
        <p:spPr>
          <a:xfrm>
            <a:off x="9326538" y="2295162"/>
            <a:ext cx="87693" cy="87693"/>
          </a:xfrm>
          <a:prstGeom prst="ellipse">
            <a:avLst/>
          </a:prstGeom>
          <a:solidFill>
            <a:srgbClr val="52A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69FC56-7618-85F5-C370-44B1CE8CFD6E}"/>
              </a:ext>
            </a:extLst>
          </p:cNvPr>
          <p:cNvSpPr/>
          <p:nvPr/>
        </p:nvSpPr>
        <p:spPr>
          <a:xfrm>
            <a:off x="10457971" y="3345172"/>
            <a:ext cx="87693" cy="87693"/>
          </a:xfrm>
          <a:prstGeom prst="ellipse">
            <a:avLst/>
          </a:prstGeom>
          <a:solidFill>
            <a:srgbClr val="409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BE82C8-5D84-225B-BEAE-D1E45C8B29D1}"/>
              </a:ext>
            </a:extLst>
          </p:cNvPr>
          <p:cNvCxnSpPr>
            <a:cxnSpLocks/>
          </p:cNvCxnSpPr>
          <p:nvPr/>
        </p:nvCxnSpPr>
        <p:spPr>
          <a:xfrm>
            <a:off x="8053839" y="847073"/>
            <a:ext cx="968824" cy="0"/>
          </a:xfrm>
          <a:prstGeom prst="line">
            <a:avLst/>
          </a:prstGeom>
          <a:ln w="12700">
            <a:solidFill>
              <a:srgbClr val="116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A19E02-8610-30D7-90B4-B633C082C959}"/>
              </a:ext>
            </a:extLst>
          </p:cNvPr>
          <p:cNvCxnSpPr>
            <a:cxnSpLocks/>
          </p:cNvCxnSpPr>
          <p:nvPr/>
        </p:nvCxnSpPr>
        <p:spPr>
          <a:xfrm>
            <a:off x="9325093" y="1578439"/>
            <a:ext cx="909235" cy="0"/>
          </a:xfrm>
          <a:prstGeom prst="line">
            <a:avLst/>
          </a:prstGeom>
          <a:ln w="12700">
            <a:solidFill>
              <a:srgbClr val="116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78405D-9A9D-7C2C-DA8C-06BF00CA0BE9}"/>
              </a:ext>
            </a:extLst>
          </p:cNvPr>
          <p:cNvCxnSpPr>
            <a:cxnSpLocks/>
          </p:cNvCxnSpPr>
          <p:nvPr/>
        </p:nvCxnSpPr>
        <p:spPr>
          <a:xfrm>
            <a:off x="10453815" y="2627427"/>
            <a:ext cx="850872" cy="0"/>
          </a:xfrm>
          <a:prstGeom prst="line">
            <a:avLst/>
          </a:prstGeom>
          <a:ln w="12700">
            <a:solidFill>
              <a:srgbClr val="116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31BCCD-DA24-D280-C2C8-8B0FEA90B518}"/>
              </a:ext>
            </a:extLst>
          </p:cNvPr>
          <p:cNvGrpSpPr/>
          <p:nvPr/>
        </p:nvGrpSpPr>
        <p:grpSpPr>
          <a:xfrm>
            <a:off x="5999647" y="1981181"/>
            <a:ext cx="2168085" cy="1383788"/>
            <a:chOff x="4209992" y="1912478"/>
            <a:chExt cx="2917143" cy="18618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D40A612-2273-85DB-C4F1-669D297C4B03}"/>
                </a:ext>
              </a:extLst>
            </p:cNvPr>
            <p:cNvSpPr/>
            <p:nvPr/>
          </p:nvSpPr>
          <p:spPr>
            <a:xfrm>
              <a:off x="4209992" y="1912478"/>
              <a:ext cx="1861877" cy="1861877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573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A qr code on a grey background&#10;&#10;Description automatically generated">
              <a:extLst>
                <a:ext uri="{FF2B5EF4-FFF2-40B4-BE49-F238E27FC236}">
                  <a16:creationId xmlns:a16="http://schemas.microsoft.com/office/drawing/2014/main" id="{75709BD3-9B70-8B5C-C5FB-F54A8A69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0319" y="2293787"/>
              <a:ext cx="753923" cy="10742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456A1F-782F-9FD4-F99E-97B7CF550A26}"/>
                </a:ext>
              </a:extLst>
            </p:cNvPr>
            <p:cNvSpPr/>
            <p:nvPr/>
          </p:nvSpPr>
          <p:spPr>
            <a:xfrm>
              <a:off x="5853000" y="1928771"/>
              <a:ext cx="1274135" cy="127413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3575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 descr="A black square box with white text&#10;&#10;Description automatically generated">
              <a:extLst>
                <a:ext uri="{FF2B5EF4-FFF2-40B4-BE49-F238E27FC236}">
                  <a16:creationId xmlns:a16="http://schemas.microsoft.com/office/drawing/2014/main" id="{0D789E3E-F886-8A17-C078-5133A6403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8"/>
            <a:stretch/>
          </p:blipFill>
          <p:spPr>
            <a:xfrm>
              <a:off x="6124941" y="2242113"/>
              <a:ext cx="903658" cy="709854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ED5877-E7BA-80F6-3660-C7499E7AEFAE}"/>
                </a:ext>
              </a:extLst>
            </p:cNvPr>
            <p:cNvSpPr/>
            <p:nvPr/>
          </p:nvSpPr>
          <p:spPr>
            <a:xfrm>
              <a:off x="5853000" y="1928771"/>
              <a:ext cx="1274135" cy="1274135"/>
            </a:xfrm>
            <a:prstGeom prst="ellipse">
              <a:avLst/>
            </a:prstGeom>
            <a:noFill/>
            <a:ln w="50800">
              <a:solidFill>
                <a:srgbClr val="3575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פשוט לנהל">
            <a:extLst>
              <a:ext uri="{FF2B5EF4-FFF2-40B4-BE49-F238E27FC236}">
                <a16:creationId xmlns:a16="http://schemas.microsoft.com/office/drawing/2014/main" id="{C5647DF0-95A1-6194-E880-C7093C0F99AA}"/>
              </a:ext>
            </a:extLst>
          </p:cNvPr>
          <p:cNvSpPr txBox="1"/>
          <p:nvPr/>
        </p:nvSpPr>
        <p:spPr>
          <a:xfrm>
            <a:off x="634390" y="596263"/>
            <a:ext cx="3791708" cy="4319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" pitchFamily="2" charset="0"/>
                <a:ea typeface="+mn-ea"/>
                <a:cs typeface="IBM Plex Sans Hebrew" panose="020B0503050203000203" pitchFamily="34" charset="-79"/>
              </a:rPr>
              <a:t>QLOG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" pitchFamily="2" charset="0"/>
                <a:ea typeface="+mn-ea"/>
                <a:cs typeface="IBM Plex Sans Hebrew" panose="020B0503050203000203" pitchFamily="34" charset="-79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" pitchFamily="2" charset="0"/>
                <a:ea typeface="+mn-ea"/>
                <a:cs typeface="IBM Plex Sans Hebrew" panose="020B0503050203000203" pitchFamily="34" charset="-79"/>
              </a:rPr>
              <a:t>Hybrid RTLS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" pitchFamily="2" charset="0"/>
                <a:ea typeface="+mn-ea"/>
                <a:cs typeface="IBM Plex Sans Hebrew" panose="020B0503050203000203" pitchFamily="34" charset="-79"/>
              </a:rPr>
              <a:t> </a:t>
            </a:r>
            <a:endParaRPr lang="en-US" sz="3600" dirty="0">
              <a:solidFill>
                <a:srgbClr val="F9F5EF"/>
              </a:solidFill>
              <a:latin typeface="Figtree Light" pitchFamily="2" charset="0"/>
              <a:cs typeface="IBM Plex Sans Hebrew" panose="020B0503050203000203" pitchFamily="34" charset="-79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Light" pitchFamily="2" charset="0"/>
                <a:ea typeface="+mn-ea"/>
                <a:cs typeface="IBM Plex Sans Hebrew" panose="020B0503050203000203" pitchFamily="34" charset="-79"/>
              </a:rPr>
              <a:t>Data collected by users as part of the normal activity</a:t>
            </a:r>
            <a:endParaRPr lang="en-US" sz="2000" dirty="0">
              <a:solidFill>
                <a:srgbClr val="F9F5EF"/>
              </a:solidFill>
              <a:latin typeface="Figtree Light" pitchFamily="2" charset="0"/>
              <a:cs typeface="IBM Plex Sans Hebrew" panose="020B0503050203000203" pitchFamily="34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9F5EF"/>
              </a:solidFill>
              <a:latin typeface="Figtree Light" pitchFamily="2" charset="0"/>
              <a:cs typeface="IBM Plex Sans Hebrew" panose="020B0503050203000203" pitchFamily="34" charset="-79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F9F5EF"/>
                </a:solidFill>
                <a:latin typeface="Figtree Light" pitchFamily="2" charset="0"/>
                <a:cs typeface="IBM Plex Sans Hebrew" panose="020B0503050203000203" pitchFamily="34" charset="-79"/>
              </a:rPr>
              <a:t>Minimal setup – maximal value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9F5EF"/>
              </a:solidFill>
              <a:effectLst/>
              <a:uLnTx/>
              <a:uFillTx/>
              <a:latin typeface="Figtree Light" pitchFamily="2" charset="0"/>
              <a:ea typeface="+mn-ea"/>
              <a:cs typeface="IBM Plex Sans Hebrew" panose="020B0503050203000203" pitchFamily="34" charset="-79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F9F5EF"/>
                </a:solidFill>
                <a:latin typeface="Figtree Light" pitchFamily="2" charset="0"/>
                <a:cs typeface="IBM Plex Sans Hebrew" panose="020B0503050203000203" pitchFamily="34" charset="-79"/>
              </a:rPr>
              <a:t>Immediate usability</a:t>
            </a:r>
            <a:br>
              <a:rPr lang="en-US" sz="2000" dirty="0">
                <a:solidFill>
                  <a:srgbClr val="F9F5EF"/>
                </a:solidFill>
                <a:latin typeface="Figtree Light" pitchFamily="2" charset="0"/>
                <a:cs typeface="IBM Plex Sans Hebrew" panose="020B0503050203000203" pitchFamily="34" charset="-79"/>
              </a:rPr>
            </a:br>
            <a:endParaRPr lang="en-US" sz="2000" dirty="0">
              <a:solidFill>
                <a:srgbClr val="F9F5EF"/>
              </a:solidFill>
              <a:latin typeface="Figtree Light" pitchFamily="2" charset="0"/>
              <a:cs typeface="IBM Plex Sans Hebrew" panose="020B0503050203000203" pitchFamily="34" charset="-79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F9F5EF"/>
                </a:solidFill>
                <a:latin typeface="Figtree Light" pitchFamily="2" charset="0"/>
                <a:cs typeface="IBM Plex Sans Hebrew" panose="020B0503050203000203" pitchFamily="34" charset="-79"/>
              </a:rPr>
              <a:t>Easy integration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9F5EF"/>
              </a:solidFill>
              <a:effectLst/>
              <a:uLnTx/>
              <a:uFillTx/>
              <a:latin typeface="Figtree Light" pitchFamily="2" charset="0"/>
              <a:ea typeface="+mn-ea"/>
              <a:cs typeface="IBM Plex Sans Hebrew" panose="020B05030502030002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087A2-3B99-8519-1836-5475481154FC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14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032E7-7F5B-BC23-5EE5-D720807BE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F3E72902-1508-D4ED-0900-B47AA33969A1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0B013109-8A74-883A-95BD-E83AC917CA19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86975186-D311-6FA0-DD50-DBEB10DCABE0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B7EA7435-45ED-CBE3-FDCD-BAB5E4CE1000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11C23944-CE8A-0210-3951-A23612EA8D62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2085AB42-E620-9677-B1E7-FF4CD057D628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3261493-10C0-59CB-B503-367C8A119898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3" name="פשוט לנהל">
            <a:extLst>
              <a:ext uri="{FF2B5EF4-FFF2-40B4-BE49-F238E27FC236}">
                <a16:creationId xmlns:a16="http://schemas.microsoft.com/office/drawing/2014/main" id="{466CA2BB-9E41-8CF1-52A7-95ED3FF67398}"/>
              </a:ext>
            </a:extLst>
          </p:cNvPr>
          <p:cNvSpPr txBox="1"/>
          <p:nvPr/>
        </p:nvSpPr>
        <p:spPr>
          <a:xfrm>
            <a:off x="658813" y="679392"/>
            <a:ext cx="10874376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Black" pitchFamily="2" charset="0"/>
                <a:cs typeface="IBM Plex Sans Hebrew" panose="020B0503050203000203" pitchFamily="34" charset="-79"/>
              </a:rPr>
              <a:t>Considerations</a:t>
            </a:r>
            <a:endParaRPr kumimoji="0" lang="en-IL" sz="4000" b="1" i="0" u="none" strike="noStrike" kern="1200" cap="none" spc="0" normalizeH="0" baseline="0" noProof="0" dirty="0">
              <a:ln>
                <a:noFill/>
              </a:ln>
              <a:solidFill>
                <a:srgbClr val="F9F5EF"/>
              </a:solidFill>
              <a:effectLst/>
              <a:uLnTx/>
              <a:uFillTx/>
              <a:latin typeface="Figtree Black" pitchFamily="2" charset="0"/>
              <a:cs typeface="IBM Plex Sans Hebrew" panose="020B05030502030002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17D65-D211-9F2C-69CE-986ECE3A5D75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15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7FE4A-D213-33E8-5903-318E681255DC}"/>
              </a:ext>
            </a:extLst>
          </p:cNvPr>
          <p:cNvSpPr txBox="1"/>
          <p:nvPr/>
        </p:nvSpPr>
        <p:spPr>
          <a:xfrm>
            <a:off x="692790" y="1386813"/>
            <a:ext cx="4887953" cy="41088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Figtree Black" pitchFamily="2" charset="0"/>
              </a:rPr>
              <a:t>What are my needs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What is the size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Light" pitchFamily="2" charset="0"/>
                <a:ea typeface="+mn-ea"/>
                <a:cs typeface="+mn-cs"/>
              </a:rPr>
              <a:t> of my facility?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Light" pitchFamily="2" charset="0"/>
                <a:ea typeface="+mn-ea"/>
                <a:cs typeface="+mn-cs"/>
              </a:rPr>
              <a:t>How many items do I need </a:t>
            </a: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tracked?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What is the needed accuracy?</a:t>
            </a:r>
            <a:br>
              <a:rPr lang="en-US" dirty="0">
                <a:solidFill>
                  <a:srgbClr val="F9F5EF"/>
                </a:solidFill>
                <a:latin typeface="Figtree Light" pitchFamily="2" charset="0"/>
              </a:rPr>
            </a:b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How urgent is the need?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9F5EF"/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Figtree Black" pitchFamily="2" charset="0"/>
              </a:rPr>
              <a:t>Which technology is right for me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igtree Black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Light" pitchFamily="2" charset="0"/>
                <a:ea typeface="+mn-ea"/>
                <a:cs typeface="+mn-cs"/>
              </a:rPr>
              <a:t>What infrastructure</a:t>
            </a: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 already exists?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What are the long-term infrastructure plans?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What are my team's abilities?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C39CB-6A3D-1FD3-F8C0-92703EC7E913}"/>
              </a:ext>
            </a:extLst>
          </p:cNvPr>
          <p:cNvSpPr txBox="1"/>
          <p:nvPr/>
        </p:nvSpPr>
        <p:spPr>
          <a:xfrm>
            <a:off x="6611258" y="1386812"/>
            <a:ext cx="4741787" cy="49346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Figtree Black" pitchFamily="2" charset="0"/>
              </a:rPr>
              <a:t>What solution to buy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Light" pitchFamily="2" charset="0"/>
                <a:ea typeface="+mn-ea"/>
                <a:cs typeface="+mn-cs"/>
              </a:rPr>
              <a:t>What does the solution include?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How well does it integrate with my systems?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Who will use it, and what are their needs?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9F5EF"/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Figtree Black" pitchFamily="2" charset="0"/>
              </a:rPr>
              <a:t>Who to buy from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Light" pitchFamily="2" charset="0"/>
                <a:ea typeface="+mn-ea"/>
                <a:cs typeface="+mn-cs"/>
              </a:rPr>
              <a:t>Current vs. New provider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Local vs. Global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9F5EF"/>
                </a:solidFill>
                <a:effectLst/>
                <a:uLnTx/>
                <a:uFillTx/>
                <a:latin typeface="Figtree Light" pitchFamily="2" charset="0"/>
                <a:ea typeface="+mn-ea"/>
                <a:cs typeface="+mn-cs"/>
              </a:rPr>
              <a:t>provider</a:t>
            </a:r>
            <a:endParaRPr lang="en-US" dirty="0">
              <a:solidFill>
                <a:srgbClr val="F9F5EF"/>
              </a:solidFill>
              <a:latin typeface="Figtree Ligh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9F5EF"/>
                </a:solidFill>
                <a:latin typeface="Figtree Light" pitchFamily="2" charset="0"/>
              </a:rPr>
              <a:t>Contract type – subscription vs. CAPEX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9F5EF"/>
              </a:solidFill>
              <a:latin typeface="Figtree Ligh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9F5EF"/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F9F5EF"/>
              </a:solidFill>
              <a:effectLst/>
              <a:uLnTx/>
              <a:uFillTx/>
              <a:latin typeface="Figtree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3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DDD3B-CD89-7C84-DF3F-DE5D9B5E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C320D-C15D-775C-1235-0D5E492AFFA9}"/>
              </a:ext>
            </a:extLst>
          </p:cNvPr>
          <p:cNvSpPr txBox="1"/>
          <p:nvPr/>
        </p:nvSpPr>
        <p:spPr>
          <a:xfrm>
            <a:off x="7945082" y="1989138"/>
            <a:ext cx="3964012" cy="8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1" eaLnBrk="1" latinLnBrk="0" hangingPunct="1">
              <a:lnSpc>
                <a:spcPct val="13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/>
                </a:solidFill>
                <a:latin typeface="Figtree" pitchFamily="2" charset="0"/>
                <a:cs typeface="IBM Plex Sans Hebrew SemiBold" panose="020B0503050203000203" pitchFamily="34" charset="-79"/>
              </a:rPr>
              <a:t>Amit </a:t>
            </a:r>
            <a:r>
              <a:rPr lang="en-US" sz="1800" b="1" dirty="0" err="1">
                <a:solidFill>
                  <a:schemeClr val="bg1"/>
                </a:solidFill>
                <a:latin typeface="Figtree" pitchFamily="2" charset="0"/>
                <a:cs typeface="IBM Plex Sans Hebrew SemiBold" panose="020B0503050203000203" pitchFamily="34" charset="-79"/>
              </a:rPr>
              <a:t>Lehavi</a:t>
            </a:r>
            <a:r>
              <a:rPr lang="en-US" sz="1800" b="1" dirty="0">
                <a:solidFill>
                  <a:schemeClr val="bg1"/>
                </a:solidFill>
                <a:latin typeface="Figtree" pitchFamily="2" charset="0"/>
                <a:cs typeface="IBM Plex Sans Hebrew SemiBold" panose="020B0503050203000203" pitchFamily="34" charset="-79"/>
              </a:rPr>
              <a:t> ,MD </a:t>
            </a:r>
            <a:r>
              <a:rPr lang="en-US" sz="1800" dirty="0">
                <a:solidFill>
                  <a:schemeClr val="bg1"/>
                </a:solidFill>
                <a:latin typeface="Figtree Light" pitchFamily="2" charset="0"/>
                <a:cs typeface="IBM Plex Sans Hebrew SemiBold" panose="020B0503050203000203" pitchFamily="34" charset="-79"/>
              </a:rPr>
              <a:t>Founder &amp; CEO </a:t>
            </a:r>
            <a:endParaRPr lang="en-IL" sz="1800" dirty="0">
              <a:solidFill>
                <a:schemeClr val="bg1"/>
              </a:solidFill>
              <a:latin typeface="Figtree Light" pitchFamily="2" charset="0"/>
              <a:cs typeface="IBM Plex Sans Hebrew" panose="020B0503050203000203" pitchFamily="34" charset="-79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b="0" i="0" u="none" strike="noStrike" dirty="0" err="1">
                <a:solidFill>
                  <a:schemeClr val="bg1"/>
                </a:solidFill>
                <a:effectLst/>
                <a:latin typeface="Figtree" pitchFamily="2" charset="0"/>
              </a:rPr>
              <a:t>amit@qlog.co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Figtree" pitchFamily="2" charset="0"/>
              </a:rPr>
              <a:t>  / +972.50.2061419</a:t>
            </a:r>
            <a:endParaRPr lang="en-IL" dirty="0">
              <a:solidFill>
                <a:schemeClr val="bg1"/>
              </a:solidFill>
              <a:latin typeface="Figtree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A7C8E9-AC0A-EF70-DB08-C283638E0FBD}"/>
              </a:ext>
            </a:extLst>
          </p:cNvPr>
          <p:cNvCxnSpPr>
            <a:cxnSpLocks/>
          </p:cNvCxnSpPr>
          <p:nvPr/>
        </p:nvCxnSpPr>
        <p:spPr>
          <a:xfrm>
            <a:off x="6816725" y="3705187"/>
            <a:ext cx="4715763" cy="0"/>
          </a:xfrm>
          <a:prstGeom prst="line">
            <a:avLst/>
          </a:prstGeom>
          <a:ln w="19050">
            <a:solidFill>
              <a:srgbClr val="F57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544;p16">
            <a:extLst>
              <a:ext uri="{FF2B5EF4-FFF2-40B4-BE49-F238E27FC236}">
                <a16:creationId xmlns:a16="http://schemas.microsoft.com/office/drawing/2014/main" id="{5F680F6E-B21C-7A3E-036E-C70DAC7FB42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841117" y="2007814"/>
            <a:ext cx="946800" cy="946800"/>
          </a:xfrm>
          <a:prstGeom prst="ellipse">
            <a:avLst/>
          </a:prstGeom>
          <a:noFill/>
          <a:ln w="25400">
            <a:noFill/>
          </a:ln>
        </p:spPr>
      </p:pic>
      <p:sp>
        <p:nvSpPr>
          <p:cNvPr id="3" name="פשוט לנהל">
            <a:extLst>
              <a:ext uri="{FF2B5EF4-FFF2-40B4-BE49-F238E27FC236}">
                <a16:creationId xmlns:a16="http://schemas.microsoft.com/office/drawing/2014/main" id="{7E8EBA63-75B2-2131-1AC9-B4A525C54549}"/>
              </a:ext>
            </a:extLst>
          </p:cNvPr>
          <p:cNvSpPr txBox="1"/>
          <p:nvPr/>
        </p:nvSpPr>
        <p:spPr>
          <a:xfrm>
            <a:off x="643574" y="1966330"/>
            <a:ext cx="4705034" cy="217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rgbClr val="F57347"/>
                </a:solidFill>
                <a:latin typeface="Figtree SemiBold" pitchFamily="2" charset="0"/>
                <a:cs typeface="IBM Plex Sans Hebrew" panose="020B0503050203000203" pitchFamily="34" charset="-79"/>
              </a:rPr>
              <a:t>Thank You</a:t>
            </a:r>
            <a:endParaRPr lang="en-IL" sz="8800" b="1" dirty="0">
              <a:solidFill>
                <a:srgbClr val="F57347"/>
              </a:solidFill>
              <a:latin typeface="Figtree SemiBold" pitchFamily="2" charset="0"/>
              <a:cs typeface="IBM Plex Sans Hebrew" panose="020B05030502030002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BFCB8-CDA3-3B4F-CF75-65DB62ABD9CE}"/>
              </a:ext>
            </a:extLst>
          </p:cNvPr>
          <p:cNvSpPr txBox="1"/>
          <p:nvPr/>
        </p:nvSpPr>
        <p:spPr>
          <a:xfrm>
            <a:off x="619764" y="4209035"/>
            <a:ext cx="6111240" cy="8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30000"/>
              </a:lnSpc>
              <a:spcBef>
                <a:spcPts val="600"/>
              </a:spcBef>
            </a:pPr>
            <a:r>
              <a:rPr lang="en-US" sz="1800" u="none" strike="noStrike" dirty="0">
                <a:solidFill>
                  <a:schemeClr val="bg1"/>
                </a:solidFill>
                <a:effectLst/>
                <a:latin typeface="Figtree" pitchFamily="2" charset="0"/>
              </a:rPr>
              <a:t>For more information, please contact us</a:t>
            </a:r>
            <a:endParaRPr lang="en-IL" sz="1800" dirty="0">
              <a:solidFill>
                <a:schemeClr val="bg1"/>
              </a:solidFill>
              <a:latin typeface="Figtree" pitchFamily="2" charset="0"/>
              <a:cs typeface="IBM Plex Sans Hebrew" panose="020B0503050203000203" pitchFamily="34" charset="-79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u="none" strike="noStrike" spc="600" dirty="0" err="1">
                <a:solidFill>
                  <a:schemeClr val="bg1"/>
                </a:solidFill>
                <a:effectLst/>
                <a:latin typeface="Figtree" pitchFamily="2" charset="0"/>
              </a:rPr>
              <a:t>www.qlog.co</a:t>
            </a:r>
            <a:endParaRPr lang="en-IL" spc="600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4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55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6A3E8-8768-7802-3842-8032E5E95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11C07B65-A61D-5466-6FB7-4B3C5CC04706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A7D4931F-99BB-FCBF-A26F-B5F940AE5BD8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A3626E56-5250-6E43-F1C2-8512917B91AA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36CA8E21-5F4D-8433-2826-0B61BF1F618D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0823B606-6841-5347-839D-3F7BF03E734A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876C7A70-92ED-5D3D-5E4B-70A7A5212673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7E4E865-2703-86C6-20E3-D7854B4BDF9C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9" name="פשוט לנהל">
            <a:extLst>
              <a:ext uri="{FF2B5EF4-FFF2-40B4-BE49-F238E27FC236}">
                <a16:creationId xmlns:a16="http://schemas.microsoft.com/office/drawing/2014/main" id="{4CB025B7-21EF-D2EF-842C-9107FC97D6CB}"/>
              </a:ext>
            </a:extLst>
          </p:cNvPr>
          <p:cNvSpPr txBox="1"/>
          <p:nvPr/>
        </p:nvSpPr>
        <p:spPr>
          <a:xfrm>
            <a:off x="8866709" y="4328897"/>
            <a:ext cx="2256415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" pitchFamily="2" charset="0"/>
                <a:ea typeface="+mn-ea"/>
                <a:cs typeface="IBM Plex Sans Hebrew" panose="020B0503050203000203" pitchFamily="34" charset="-79"/>
              </a:rPr>
              <a:t>Lord Kalvin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" pitchFamily="2" charset="0"/>
                <a:ea typeface="+mn-ea"/>
                <a:cs typeface="IBM Plex Sans Hebrew" panose="020B0503050203000203" pitchFamily="34" charset="-79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Figtree" pitchFamily="2" charset="0"/>
                <a:ea typeface="+mn-ea"/>
                <a:cs typeface="IBM Plex Sans Hebrew" panose="020B0503050203000203" pitchFamily="34" charset="-79"/>
              </a:rPr>
              <a:t>1824 - 1907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16355"/>
              </a:solidFill>
              <a:effectLst/>
              <a:uLnTx/>
              <a:uFillTx/>
              <a:latin typeface="Figtree" pitchFamily="2" charset="0"/>
              <a:ea typeface="+mn-ea"/>
              <a:cs typeface="IBM Plex Sans Hebrew" panose="020B05030502030002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D178E-DB3C-3CC8-DD53-8358B2C7ED80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2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18D82-DC7E-811F-F8DB-2F7DAAC1555C}"/>
              </a:ext>
            </a:extLst>
          </p:cNvPr>
          <p:cNvSpPr txBox="1"/>
          <p:nvPr/>
        </p:nvSpPr>
        <p:spPr>
          <a:xfrm>
            <a:off x="1300447" y="1896408"/>
            <a:ext cx="95911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Figtree Black" pitchFamily="2" charset="0"/>
              </a:rPr>
              <a:t>“If you cannot measure it, </a:t>
            </a:r>
          </a:p>
          <a:p>
            <a:r>
              <a:rPr lang="en-US" sz="6000" dirty="0">
                <a:latin typeface="Figtree Black" pitchFamily="2" charset="0"/>
              </a:rPr>
              <a:t>you cannot improve it.”</a:t>
            </a:r>
          </a:p>
        </p:txBody>
      </p:sp>
    </p:spTree>
    <p:extLst>
      <p:ext uri="{BB962C8B-B14F-4D97-AF65-F5344CB8AC3E}">
        <p14:creationId xmlns:p14="http://schemas.microsoft.com/office/powerpoint/2010/main" val="387889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9A378-4F12-4707-D4F2-521475A8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BCF422E-D176-BA5A-F49A-CAD0B42384DA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2BA5B347-6232-0E89-5C53-97A10970F3E3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E4851B7F-8F89-A5A6-9864-C4A58365701A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08631321-971D-97D1-5CFE-8C78F47245D4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7CE91155-A439-5E14-61A9-BE6C181DE21A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29F11593-DD60-2B06-3937-C7C7B6B8643B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502A48A-514C-CAA1-B347-C1D3B4429E75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r>
              <a:rPr lang="en-US" sz="900" spc="200" dirty="0">
                <a:solidFill>
                  <a:schemeClr val="bg1">
                    <a:lumMod val="75000"/>
                  </a:schemeClr>
                </a:solidFill>
                <a:latin typeface="Figtree Medium" pitchFamily="2" charset="0"/>
              </a:rPr>
              <a:t>Simply Manage. </a:t>
            </a:r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8443D6-916F-CAC0-561C-BC8E6CBBD5D8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3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13" name="פשוט לנהל">
            <a:extLst>
              <a:ext uri="{FF2B5EF4-FFF2-40B4-BE49-F238E27FC236}">
                <a16:creationId xmlns:a16="http://schemas.microsoft.com/office/drawing/2014/main" id="{47C03761-B6E4-5664-DE9D-81C3C9B1FBB9}"/>
              </a:ext>
            </a:extLst>
          </p:cNvPr>
          <p:cNvSpPr txBox="1"/>
          <p:nvPr/>
        </p:nvSpPr>
        <p:spPr>
          <a:xfrm>
            <a:off x="644743" y="630694"/>
            <a:ext cx="10930987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000" b="1" dirty="0">
                <a:solidFill>
                  <a:srgbClr val="F57347"/>
                </a:solidFill>
                <a:latin typeface="Figtree Black" pitchFamily="2" charset="0"/>
                <a:cs typeface="IBM Plex Sans Hebrew" panose="020B0503050203000203" pitchFamily="34" charset="-79"/>
              </a:rPr>
              <a:t>Challenges in Hospital Operations</a:t>
            </a:r>
            <a:endParaRPr lang="en-IL" sz="4000" b="1" dirty="0">
              <a:solidFill>
                <a:srgbClr val="F57347"/>
              </a:solidFill>
              <a:latin typeface="Figtree Black" pitchFamily="2" charset="0"/>
              <a:cs typeface="IBM Plex Sans Hebrew" panose="020B0503050203000203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91194E-7F6C-9DF4-4F85-028903ABD23A}"/>
              </a:ext>
            </a:extLst>
          </p:cNvPr>
          <p:cNvSpPr txBox="1">
            <a:spLocks/>
          </p:cNvSpPr>
          <p:nvPr/>
        </p:nvSpPr>
        <p:spPr>
          <a:xfrm>
            <a:off x="653434" y="1756324"/>
            <a:ext cx="10930987" cy="421222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Hospitals are very complex to manage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Informed decisions are critical –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gtree" pitchFamily="2" charset="0"/>
              </a:rPr>
              <a:t>totally depend on data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Figtree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80% of operational data is invisible to managers </a:t>
            </a:r>
            <a:r>
              <a:rPr lang="en-US" dirty="0">
                <a:solidFill>
                  <a:schemeClr val="tx2"/>
                </a:solidFill>
                <a:latin typeface="Figtree Light" pitchFamily="2" charset="0"/>
              </a:rPr>
              <a:t>(and ERP)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gtree" pitchFamily="2" charset="0"/>
              </a:rPr>
              <a:t> *</a:t>
            </a:r>
            <a:endParaRPr lang="en-US" dirty="0">
              <a:solidFill>
                <a:schemeClr val="tx2"/>
              </a:solidFill>
              <a:latin typeface="Figtree Light" pitchFamily="2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Figtree SemiBold" pitchFamily="2" charset="0"/>
              </a:rPr>
              <a:t>Huge effect on patient care, care cost &amp; outcome</a:t>
            </a:r>
            <a:endParaRPr lang="en-US" dirty="0">
              <a:solidFill>
                <a:schemeClr val="tx2"/>
              </a:solidFill>
              <a:latin typeface="Figtree" pitchFamily="2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US Healthcare is wasting ~$1T / year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gtree" pitchFamily="2" charset="0"/>
              </a:rPr>
              <a:t>*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Figtree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>
              <a:solidFill>
                <a:schemeClr val="tx2"/>
              </a:solidFill>
              <a:latin typeface="Figtree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  <a:latin typeface="Figtree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558564-28B0-6993-C808-66481344719D}"/>
              </a:ext>
            </a:extLst>
          </p:cNvPr>
          <p:cNvSpPr txBox="1"/>
          <p:nvPr/>
        </p:nvSpPr>
        <p:spPr>
          <a:xfrm>
            <a:off x="6949483" y="5970098"/>
            <a:ext cx="4921601" cy="25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Figtree Light" pitchFamily="2" charset="0"/>
              </a:rPr>
              <a:t>* JAMA 2019 Waste in the US Health Care System: Estimated Costs and Potential for Savings </a:t>
            </a:r>
          </a:p>
        </p:txBody>
      </p:sp>
    </p:spTree>
    <p:extLst>
      <p:ext uri="{BB962C8B-B14F-4D97-AF65-F5344CB8AC3E}">
        <p14:creationId xmlns:p14="http://schemas.microsoft.com/office/powerpoint/2010/main" val="24692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D736F-21E5-43AD-25A0-A1683CD3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BFF278D-CB7B-B85C-0F1A-F56BFEFB8549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97AFE669-90A9-458C-30EA-7E5DDB9F2F3B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A3B4E702-1361-5E32-9A79-D87C56F29480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F62DF791-9B12-33C0-D90F-B03009C88BE7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0BA2F0EF-60C7-1167-4924-55D0475EB9EC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8E10EEB2-29C1-A6EA-6D7A-30087C98030D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2CB41C8-19AF-40DE-A4E1-32A22E382CDF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r>
              <a:rPr lang="en-US" sz="900" spc="200" dirty="0">
                <a:solidFill>
                  <a:schemeClr val="bg1">
                    <a:lumMod val="75000"/>
                  </a:schemeClr>
                </a:solidFill>
                <a:latin typeface="Figtree Medium" pitchFamily="2" charset="0"/>
              </a:rPr>
              <a:t>Simply Manage. </a:t>
            </a:r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F74701-D47F-E6CA-3E11-6605E949CE27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4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13" name="פשוט לנהל">
            <a:extLst>
              <a:ext uri="{FF2B5EF4-FFF2-40B4-BE49-F238E27FC236}">
                <a16:creationId xmlns:a16="http://schemas.microsoft.com/office/drawing/2014/main" id="{88B3FE6D-2F5C-2822-F2C5-04CFDC505560}"/>
              </a:ext>
            </a:extLst>
          </p:cNvPr>
          <p:cNvSpPr txBox="1"/>
          <p:nvPr/>
        </p:nvSpPr>
        <p:spPr>
          <a:xfrm>
            <a:off x="644743" y="630694"/>
            <a:ext cx="10930987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000" b="1" dirty="0">
                <a:solidFill>
                  <a:srgbClr val="F57347"/>
                </a:solidFill>
                <a:latin typeface="Figtree Black" pitchFamily="2" charset="0"/>
                <a:cs typeface="IBM Plex Sans Hebrew" panose="020B0503050203000203" pitchFamily="34" charset="-79"/>
              </a:rPr>
              <a:t>The need for real-time data</a:t>
            </a:r>
            <a:endParaRPr lang="en-IL" sz="4000" b="1" dirty="0">
              <a:solidFill>
                <a:srgbClr val="F57347"/>
              </a:solidFill>
              <a:latin typeface="Figtree Black" pitchFamily="2" charset="0"/>
              <a:cs typeface="IBM Plex Sans Hebrew" panose="020B0503050203000203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D3332F-37F6-1629-0E4F-76E71904FC04}"/>
              </a:ext>
            </a:extLst>
          </p:cNvPr>
          <p:cNvSpPr txBox="1">
            <a:spLocks/>
          </p:cNvSpPr>
          <p:nvPr/>
        </p:nvSpPr>
        <p:spPr>
          <a:xfrm>
            <a:off x="630506" y="1494309"/>
            <a:ext cx="10930987" cy="421222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Infrastructure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Assets &amp; equipment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Task prioritizing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Staff Productivity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Patient Flow Optimization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dirty="0">
              <a:solidFill>
                <a:schemeClr val="tx2"/>
              </a:solidFill>
              <a:latin typeface="Figtree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  <a:latin typeface="Figtree Light" pitchFamily="2" charset="0"/>
            </a:endParaRPr>
          </a:p>
        </p:txBody>
      </p:sp>
      <p:pic>
        <p:nvPicPr>
          <p:cNvPr id="2" name="bottom left pic" descr="Medical equipment in a hospital room&#10;&#10;Description automatically generated">
            <a:extLst>
              <a:ext uri="{FF2B5EF4-FFF2-40B4-BE49-F238E27FC236}">
                <a16:creationId xmlns:a16="http://schemas.microsoft.com/office/drawing/2014/main" id="{A1A6DD84-3CFB-EB16-2775-ED964530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2153" y="1618422"/>
            <a:ext cx="2149234" cy="2149234"/>
          </a:xfrm>
          <a:prstGeom prst="ellipse">
            <a:avLst/>
          </a:prstGeom>
          <a:ln w="76200">
            <a:noFill/>
          </a:ln>
        </p:spPr>
      </p:pic>
      <p:pic>
        <p:nvPicPr>
          <p:cNvPr id="3" name="bottom right pic" descr="A doctor using a cell phone&#10;&#10;Description automatically generated">
            <a:extLst>
              <a:ext uri="{FF2B5EF4-FFF2-40B4-BE49-F238E27FC236}">
                <a16:creationId xmlns:a16="http://schemas.microsoft.com/office/drawing/2014/main" id="{799040EA-262F-AEA8-DFBF-92694C0DD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674" y="3231958"/>
            <a:ext cx="2648065" cy="2648065"/>
          </a:xfrm>
          <a:prstGeom prst="ellipse">
            <a:avLst/>
          </a:prstGeom>
          <a:ln w="76200">
            <a:noFill/>
          </a:ln>
        </p:spPr>
      </p:pic>
      <p:sp>
        <p:nvSpPr>
          <p:cNvPr id="4" name="Google Shape;58;p1">
            <a:extLst>
              <a:ext uri="{FF2B5EF4-FFF2-40B4-BE49-F238E27FC236}">
                <a16:creationId xmlns:a16="http://schemas.microsoft.com/office/drawing/2014/main" id="{50330B97-10E8-D96D-5273-BFA5B992D16B}"/>
              </a:ext>
            </a:extLst>
          </p:cNvPr>
          <p:cNvSpPr/>
          <p:nvPr/>
        </p:nvSpPr>
        <p:spPr>
          <a:xfrm>
            <a:off x="7801486" y="3143962"/>
            <a:ext cx="1862209" cy="1958540"/>
          </a:xfrm>
          <a:custGeom>
            <a:avLst/>
            <a:gdLst/>
            <a:ahLst/>
            <a:cxnLst/>
            <a:rect l="l" t="t" r="r" b="b"/>
            <a:pathLst>
              <a:path w="207" h="217" extrusionOk="0">
                <a:moveTo>
                  <a:pt x="140" y="118"/>
                </a:moveTo>
                <a:cubicBezTo>
                  <a:pt x="141" y="118"/>
                  <a:pt x="142" y="117"/>
                  <a:pt x="142" y="116"/>
                </a:cubicBezTo>
                <a:cubicBezTo>
                  <a:pt x="144" y="112"/>
                  <a:pt x="144" y="108"/>
                  <a:pt x="144" y="104"/>
                </a:cubicBezTo>
                <a:cubicBezTo>
                  <a:pt x="144" y="93"/>
                  <a:pt x="140" y="83"/>
                  <a:pt x="132" y="75"/>
                </a:cubicBezTo>
                <a:cubicBezTo>
                  <a:pt x="124" y="67"/>
                  <a:pt x="115" y="63"/>
                  <a:pt x="103" y="63"/>
                </a:cubicBezTo>
                <a:cubicBezTo>
                  <a:pt x="92" y="63"/>
                  <a:pt x="82" y="67"/>
                  <a:pt x="74" y="75"/>
                </a:cubicBezTo>
                <a:cubicBezTo>
                  <a:pt x="66" y="83"/>
                  <a:pt x="62" y="93"/>
                  <a:pt x="62" y="104"/>
                </a:cubicBezTo>
                <a:cubicBezTo>
                  <a:pt x="62" y="115"/>
                  <a:pt x="66" y="124"/>
                  <a:pt x="73" y="132"/>
                </a:cubicBezTo>
                <a:cubicBezTo>
                  <a:pt x="81" y="140"/>
                  <a:pt x="90" y="144"/>
                  <a:pt x="100" y="145"/>
                </a:cubicBezTo>
                <a:cubicBezTo>
                  <a:pt x="104" y="145"/>
                  <a:pt x="105" y="145"/>
                  <a:pt x="105" y="143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5" y="123"/>
                  <a:pt x="95" y="121"/>
                  <a:pt x="95" y="120"/>
                </a:cubicBezTo>
                <a:cubicBezTo>
                  <a:pt x="95" y="119"/>
                  <a:pt x="96" y="118"/>
                  <a:pt x="99" y="118"/>
                </a:cubicBezTo>
                <a:lnTo>
                  <a:pt x="140" y="118"/>
                </a:lnTo>
                <a:close/>
                <a:moveTo>
                  <a:pt x="103" y="0"/>
                </a:moveTo>
                <a:cubicBezTo>
                  <a:pt x="132" y="0"/>
                  <a:pt x="156" y="11"/>
                  <a:pt x="177" y="31"/>
                </a:cubicBezTo>
                <a:cubicBezTo>
                  <a:pt x="197" y="51"/>
                  <a:pt x="207" y="76"/>
                  <a:pt x="207" y="104"/>
                </a:cubicBezTo>
                <a:cubicBezTo>
                  <a:pt x="207" y="128"/>
                  <a:pt x="200" y="148"/>
                  <a:pt x="186" y="167"/>
                </a:cubicBezTo>
                <a:cubicBezTo>
                  <a:pt x="183" y="170"/>
                  <a:pt x="183" y="173"/>
                  <a:pt x="184" y="176"/>
                </a:cubicBezTo>
                <a:cubicBezTo>
                  <a:pt x="202" y="211"/>
                  <a:pt x="202" y="211"/>
                  <a:pt x="202" y="211"/>
                </a:cubicBezTo>
                <a:cubicBezTo>
                  <a:pt x="203" y="212"/>
                  <a:pt x="203" y="214"/>
                  <a:pt x="203" y="215"/>
                </a:cubicBezTo>
                <a:cubicBezTo>
                  <a:pt x="203" y="216"/>
                  <a:pt x="202" y="217"/>
                  <a:pt x="199" y="217"/>
                </a:cubicBezTo>
                <a:cubicBezTo>
                  <a:pt x="150" y="217"/>
                  <a:pt x="150" y="217"/>
                  <a:pt x="150" y="217"/>
                </a:cubicBezTo>
                <a:cubicBezTo>
                  <a:pt x="146" y="217"/>
                  <a:pt x="143" y="215"/>
                  <a:pt x="141" y="211"/>
                </a:cubicBezTo>
                <a:cubicBezTo>
                  <a:pt x="138" y="207"/>
                  <a:pt x="137" y="205"/>
                  <a:pt x="135" y="204"/>
                </a:cubicBezTo>
                <a:cubicBezTo>
                  <a:pt x="134" y="204"/>
                  <a:pt x="132" y="204"/>
                  <a:pt x="128" y="205"/>
                </a:cubicBezTo>
                <a:cubicBezTo>
                  <a:pt x="120" y="206"/>
                  <a:pt x="112" y="208"/>
                  <a:pt x="103" y="208"/>
                </a:cubicBezTo>
                <a:cubicBezTo>
                  <a:pt x="74" y="208"/>
                  <a:pt x="50" y="197"/>
                  <a:pt x="30" y="178"/>
                </a:cubicBezTo>
                <a:cubicBezTo>
                  <a:pt x="10" y="157"/>
                  <a:pt x="0" y="133"/>
                  <a:pt x="0" y="104"/>
                </a:cubicBezTo>
                <a:cubicBezTo>
                  <a:pt x="0" y="75"/>
                  <a:pt x="10" y="51"/>
                  <a:pt x="30" y="31"/>
                </a:cubicBezTo>
                <a:cubicBezTo>
                  <a:pt x="50" y="11"/>
                  <a:pt x="75" y="0"/>
                  <a:pt x="103" y="0"/>
                </a:cubicBezTo>
                <a:close/>
              </a:path>
            </a:pathLst>
          </a:custGeom>
          <a:solidFill>
            <a:srgbClr val="F374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88277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7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B081E-4504-D29C-8287-2318F563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135A93AC-92CB-89BA-5E82-22D81CBE8469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67462D5A-CFC2-0B6E-4885-D6A6D9FBBEA1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5E07BC8F-5292-1FDF-1671-838152EE9E22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85873730-9A85-503B-D967-A275E70C7A79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D11AC291-3752-CDEF-28E9-C8F237A9EF53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FF645B87-65E2-1CC4-65D8-5EC4E63C90AA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5B17BE40-CDBC-1834-96EB-FDB1E387B903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477C7-7A10-16E1-7334-D9F45C649721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5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566FF-2BCB-C860-EF1D-13B21A7D6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5E7182"/>
              </a:clrFrom>
              <a:clrTo>
                <a:srgbClr val="5E718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51348" y="0"/>
            <a:ext cx="10663248" cy="6401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68FBE-05A5-441A-5EE1-A291E50EEB5D}"/>
              </a:ext>
            </a:extLst>
          </p:cNvPr>
          <p:cNvSpPr txBox="1"/>
          <p:nvPr/>
        </p:nvSpPr>
        <p:spPr>
          <a:xfrm>
            <a:off x="8711900" y="362247"/>
            <a:ext cx="4760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igtree Black" pitchFamily="2" charset="0"/>
              </a:rPr>
              <a:t>Digital Twin</a:t>
            </a:r>
            <a:endParaRPr lang="en-IL" sz="7200" dirty="0">
              <a:solidFill>
                <a:schemeClr val="bg1"/>
              </a:solidFill>
              <a:latin typeface="Figtre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9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0599A7-4822-1F17-C62C-811734B77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95E530A8-A915-87F2-93A0-AAABED73714D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233DC739-EB3B-3D49-EB8A-76657212E430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33020B74-8B89-4745-DD24-5B0EADB9C241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F6CF30A3-9D41-94EA-4B3A-CFA7386250A1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126B820C-BA7F-9175-CC29-D988207B8C49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FAF0E32E-A75B-4BB9-2782-6B10B995EE17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C9FCFE8-8E80-B1A6-6D1E-E1EBB31797E8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r>
              <a:rPr lang="en-US" sz="900" spc="200" dirty="0">
                <a:solidFill>
                  <a:schemeClr val="bg1">
                    <a:lumMod val="75000"/>
                  </a:schemeClr>
                </a:solidFill>
                <a:latin typeface="Figtree Medium" pitchFamily="2" charset="0"/>
              </a:rPr>
              <a:t>Simply Manage. </a:t>
            </a:r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560504-3D0C-6EF5-BB19-BF2FEAB1D14B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6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13" name="פשוט לנהל">
            <a:extLst>
              <a:ext uri="{FF2B5EF4-FFF2-40B4-BE49-F238E27FC236}">
                <a16:creationId xmlns:a16="http://schemas.microsoft.com/office/drawing/2014/main" id="{B1E438E8-9681-96B0-D9B6-5DDBBA4B12E6}"/>
              </a:ext>
            </a:extLst>
          </p:cNvPr>
          <p:cNvSpPr txBox="1"/>
          <p:nvPr/>
        </p:nvSpPr>
        <p:spPr>
          <a:xfrm>
            <a:off x="7134131" y="601070"/>
            <a:ext cx="6098382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4000" b="1" dirty="0">
                <a:solidFill>
                  <a:srgbClr val="F57347"/>
                </a:solidFill>
                <a:latin typeface="Figtree Black" pitchFamily="2" charset="0"/>
                <a:cs typeface="IBM Plex Sans Hebrew" panose="020B0503050203000203" pitchFamily="34" charset="-79"/>
              </a:rPr>
              <a:t>Real Time</a:t>
            </a:r>
          </a:p>
          <a:p>
            <a:pPr>
              <a:lnSpc>
                <a:spcPts val="4400"/>
              </a:lnSpc>
            </a:pPr>
            <a:r>
              <a:rPr lang="en-US" sz="4000" b="1" dirty="0">
                <a:solidFill>
                  <a:srgbClr val="F57347"/>
                </a:solidFill>
                <a:latin typeface="Figtree Black" pitchFamily="2" charset="0"/>
                <a:cs typeface="IBM Plex Sans Hebrew" panose="020B0503050203000203" pitchFamily="34" charset="-79"/>
              </a:rPr>
              <a:t>Locating Systems</a:t>
            </a:r>
            <a:endParaRPr lang="en-IL" sz="4000" b="1" dirty="0">
              <a:solidFill>
                <a:srgbClr val="F57347"/>
              </a:solidFill>
              <a:latin typeface="Figtree Black" pitchFamily="2" charset="0"/>
              <a:cs typeface="IBM Plex Sans Hebrew" panose="020B0503050203000203" pitchFamily="34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9426FB-5612-8A1A-1A70-9D06EDE7DED0}"/>
              </a:ext>
            </a:extLst>
          </p:cNvPr>
          <p:cNvGrpSpPr/>
          <p:nvPr/>
        </p:nvGrpSpPr>
        <p:grpSpPr>
          <a:xfrm>
            <a:off x="719348" y="912822"/>
            <a:ext cx="5315688" cy="4858868"/>
            <a:chOff x="3438156" y="999566"/>
            <a:chExt cx="5315688" cy="4858868"/>
          </a:xfrm>
        </p:grpSpPr>
        <p:pic>
          <p:nvPicPr>
            <p:cNvPr id="2" name="Picture 1" descr="A group of circles with different colors&#10;&#10;Description automatically generated">
              <a:extLst>
                <a:ext uri="{FF2B5EF4-FFF2-40B4-BE49-F238E27FC236}">
                  <a16:creationId xmlns:a16="http://schemas.microsoft.com/office/drawing/2014/main" id="{49022A95-8CFA-81BB-CE42-5C882C667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8156" y="999566"/>
              <a:ext cx="5315688" cy="48588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C93B93-17F1-4A3B-9D53-5CCAA5409911}"/>
                </a:ext>
              </a:extLst>
            </p:cNvPr>
            <p:cNvGrpSpPr/>
            <p:nvPr/>
          </p:nvGrpSpPr>
          <p:grpSpPr>
            <a:xfrm>
              <a:off x="4030260" y="1945406"/>
              <a:ext cx="4107926" cy="2722230"/>
              <a:chOff x="1649405" y="2718907"/>
              <a:chExt cx="2885958" cy="1847744"/>
            </a:xfrm>
          </p:grpSpPr>
          <p:sp>
            <p:nvSpPr>
              <p:cNvPr id="4" name="Google Shape;58;p1">
                <a:extLst>
                  <a:ext uri="{FF2B5EF4-FFF2-40B4-BE49-F238E27FC236}">
                    <a16:creationId xmlns:a16="http://schemas.microsoft.com/office/drawing/2014/main" id="{0E2F2A24-8523-ABCE-E306-0D0A2903D83C}"/>
                  </a:ext>
                </a:extLst>
              </p:cNvPr>
              <p:cNvSpPr/>
              <p:nvPr/>
            </p:nvSpPr>
            <p:spPr>
              <a:xfrm>
                <a:off x="2968051" y="3824737"/>
                <a:ext cx="255266" cy="2684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17" extrusionOk="0">
                    <a:moveTo>
                      <a:pt x="140" y="118"/>
                    </a:moveTo>
                    <a:cubicBezTo>
                      <a:pt x="141" y="118"/>
                      <a:pt x="142" y="117"/>
                      <a:pt x="142" y="116"/>
                    </a:cubicBezTo>
                    <a:cubicBezTo>
                      <a:pt x="144" y="112"/>
                      <a:pt x="144" y="108"/>
                      <a:pt x="144" y="104"/>
                    </a:cubicBezTo>
                    <a:cubicBezTo>
                      <a:pt x="144" y="93"/>
                      <a:pt x="140" y="83"/>
                      <a:pt x="132" y="75"/>
                    </a:cubicBezTo>
                    <a:cubicBezTo>
                      <a:pt x="124" y="67"/>
                      <a:pt x="115" y="63"/>
                      <a:pt x="103" y="63"/>
                    </a:cubicBezTo>
                    <a:cubicBezTo>
                      <a:pt x="92" y="63"/>
                      <a:pt x="82" y="67"/>
                      <a:pt x="74" y="75"/>
                    </a:cubicBezTo>
                    <a:cubicBezTo>
                      <a:pt x="66" y="83"/>
                      <a:pt x="62" y="93"/>
                      <a:pt x="62" y="104"/>
                    </a:cubicBezTo>
                    <a:cubicBezTo>
                      <a:pt x="62" y="115"/>
                      <a:pt x="66" y="124"/>
                      <a:pt x="73" y="132"/>
                    </a:cubicBezTo>
                    <a:cubicBezTo>
                      <a:pt x="81" y="140"/>
                      <a:pt x="90" y="144"/>
                      <a:pt x="100" y="145"/>
                    </a:cubicBezTo>
                    <a:cubicBezTo>
                      <a:pt x="104" y="145"/>
                      <a:pt x="105" y="145"/>
                      <a:pt x="105" y="143"/>
                    </a:cubicBezTo>
                    <a:cubicBezTo>
                      <a:pt x="105" y="142"/>
                      <a:pt x="105" y="141"/>
                      <a:pt x="104" y="140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5" y="123"/>
                      <a:pt x="95" y="121"/>
                      <a:pt x="95" y="120"/>
                    </a:cubicBezTo>
                    <a:cubicBezTo>
                      <a:pt x="95" y="119"/>
                      <a:pt x="96" y="118"/>
                      <a:pt x="99" y="118"/>
                    </a:cubicBezTo>
                    <a:lnTo>
                      <a:pt x="140" y="118"/>
                    </a:lnTo>
                    <a:close/>
                    <a:moveTo>
                      <a:pt x="103" y="0"/>
                    </a:moveTo>
                    <a:cubicBezTo>
                      <a:pt x="132" y="0"/>
                      <a:pt x="156" y="11"/>
                      <a:pt x="177" y="31"/>
                    </a:cubicBezTo>
                    <a:cubicBezTo>
                      <a:pt x="197" y="51"/>
                      <a:pt x="207" y="76"/>
                      <a:pt x="207" y="104"/>
                    </a:cubicBezTo>
                    <a:cubicBezTo>
                      <a:pt x="207" y="128"/>
                      <a:pt x="200" y="148"/>
                      <a:pt x="186" y="167"/>
                    </a:cubicBezTo>
                    <a:cubicBezTo>
                      <a:pt x="183" y="170"/>
                      <a:pt x="183" y="173"/>
                      <a:pt x="184" y="176"/>
                    </a:cubicBezTo>
                    <a:cubicBezTo>
                      <a:pt x="202" y="211"/>
                      <a:pt x="202" y="211"/>
                      <a:pt x="202" y="211"/>
                    </a:cubicBezTo>
                    <a:cubicBezTo>
                      <a:pt x="203" y="212"/>
                      <a:pt x="203" y="214"/>
                      <a:pt x="203" y="215"/>
                    </a:cubicBezTo>
                    <a:cubicBezTo>
                      <a:pt x="203" y="216"/>
                      <a:pt x="202" y="217"/>
                      <a:pt x="199" y="217"/>
                    </a:cubicBezTo>
                    <a:cubicBezTo>
                      <a:pt x="150" y="217"/>
                      <a:pt x="150" y="217"/>
                      <a:pt x="150" y="217"/>
                    </a:cubicBezTo>
                    <a:cubicBezTo>
                      <a:pt x="146" y="217"/>
                      <a:pt x="143" y="215"/>
                      <a:pt x="141" y="211"/>
                    </a:cubicBezTo>
                    <a:cubicBezTo>
                      <a:pt x="138" y="207"/>
                      <a:pt x="137" y="205"/>
                      <a:pt x="135" y="204"/>
                    </a:cubicBezTo>
                    <a:cubicBezTo>
                      <a:pt x="134" y="204"/>
                      <a:pt x="132" y="204"/>
                      <a:pt x="128" y="205"/>
                    </a:cubicBezTo>
                    <a:cubicBezTo>
                      <a:pt x="120" y="206"/>
                      <a:pt x="112" y="208"/>
                      <a:pt x="103" y="208"/>
                    </a:cubicBezTo>
                    <a:cubicBezTo>
                      <a:pt x="74" y="208"/>
                      <a:pt x="50" y="197"/>
                      <a:pt x="30" y="178"/>
                    </a:cubicBezTo>
                    <a:cubicBezTo>
                      <a:pt x="10" y="157"/>
                      <a:pt x="0" y="133"/>
                      <a:pt x="0" y="104"/>
                    </a:cubicBezTo>
                    <a:cubicBezTo>
                      <a:pt x="0" y="75"/>
                      <a:pt x="10" y="51"/>
                      <a:pt x="30" y="31"/>
                    </a:cubicBezTo>
                    <a:cubicBezTo>
                      <a:pt x="50" y="11"/>
                      <a:pt x="75" y="0"/>
                      <a:pt x="103" y="0"/>
                    </a:cubicBezTo>
                    <a:close/>
                  </a:path>
                </a:pathLst>
              </a:custGeom>
              <a:solidFill>
                <a:srgbClr val="F3744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Segoe UI Semilight" panose="020B0402040204020203" pitchFamily="34" charset="0"/>
                  <a:ea typeface="Quattrocento Sans"/>
                  <a:cs typeface="Segoe UI Semilight" panose="020B0402040204020203" pitchFamily="34" charset="0"/>
                  <a:sym typeface="Quattrocento San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56329D-58CE-8AE2-5FD3-46427C106217}"/>
                  </a:ext>
                </a:extLst>
              </p:cNvPr>
              <p:cNvSpPr txBox="1"/>
              <p:nvPr/>
            </p:nvSpPr>
            <p:spPr>
              <a:xfrm>
                <a:off x="2520007" y="2718907"/>
                <a:ext cx="1151354" cy="50137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9F5EF"/>
                    </a:solidFill>
                    <a:latin typeface="Figtree SemiBold" pitchFamily="2" charset="0"/>
                    <a:ea typeface="Quattrocento Sans"/>
                    <a:cs typeface="Quattrocento Sans"/>
                    <a:sym typeface="Quattrocento Sans"/>
                  </a:rPr>
                  <a:t>ASSET &amp; FACILITY MANAGEMENT</a:t>
                </a:r>
                <a:endParaRPr lang="en-IL" sz="1600" b="1" dirty="0">
                  <a:solidFill>
                    <a:srgbClr val="F9F5EF"/>
                  </a:solidFill>
                  <a:latin typeface="Figtree SemiBold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662FE-EC89-15DA-E03C-AB8C409E6E7D}"/>
                  </a:ext>
                </a:extLst>
              </p:cNvPr>
              <p:cNvSpPr txBox="1"/>
              <p:nvPr/>
            </p:nvSpPr>
            <p:spPr>
              <a:xfrm>
                <a:off x="1649405" y="4232400"/>
                <a:ext cx="1167626" cy="33425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9F5EF"/>
                    </a:solidFill>
                    <a:latin typeface="Figtree SemiBold" pitchFamily="2" charset="0"/>
                    <a:ea typeface="Quattrocento Sans"/>
                    <a:cs typeface="Quattrocento Sans"/>
                    <a:sym typeface="Quattrocento Sans"/>
                  </a:rPr>
                  <a:t>WORKFLOW OPTIMIZATION</a:t>
                </a:r>
                <a:endParaRPr lang="en-IL" sz="1600" b="1" dirty="0">
                  <a:solidFill>
                    <a:srgbClr val="F9F5EF"/>
                  </a:solidFill>
                  <a:latin typeface="Figtree SemiBold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1B9305-2CD5-D914-9679-3D63E6EF6119}"/>
                  </a:ext>
                </a:extLst>
              </p:cNvPr>
              <p:cNvSpPr txBox="1"/>
              <p:nvPr/>
            </p:nvSpPr>
            <p:spPr>
              <a:xfrm>
                <a:off x="3367737" y="4232400"/>
                <a:ext cx="1167626" cy="33425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9F5EF"/>
                    </a:solidFill>
                    <a:latin typeface="Figtree SemiBold" pitchFamily="2" charset="0"/>
                    <a:ea typeface="Quattrocento Sans"/>
                    <a:cs typeface="Quattrocento Sans"/>
                    <a:sym typeface="Quattrocento Sans"/>
                  </a:rPr>
                  <a:t>QUALITY </a:t>
                </a:r>
                <a:r>
                  <a:rPr lang="en-US" sz="1600" b="1" dirty="0">
                    <a:solidFill>
                      <a:srgbClr val="F9F5EF"/>
                    </a:solidFill>
                    <a:latin typeface="Figtree SemiBold" pitchFamily="2" charset="0"/>
                    <a:sym typeface="Quattrocento Sans"/>
                  </a:rPr>
                  <a:t>&amp; COMPLIANCE</a:t>
                </a:r>
                <a:endParaRPr lang="en-IL" sz="1600" b="1" dirty="0">
                  <a:solidFill>
                    <a:srgbClr val="F9F5EF"/>
                  </a:solidFill>
                  <a:latin typeface="Figtree SemiBold" pitchFamily="2" charset="0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318BE4-26FD-FD99-D26E-AE19BA0324A2}"/>
              </a:ext>
            </a:extLst>
          </p:cNvPr>
          <p:cNvSpPr txBox="1"/>
          <p:nvPr/>
        </p:nvSpPr>
        <p:spPr>
          <a:xfrm>
            <a:off x="7134131" y="2055632"/>
            <a:ext cx="46172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7347"/>
                </a:solidFill>
                <a:latin typeface="Figtree Light" pitchFamily="2" charset="0"/>
              </a:rPr>
              <a:t>1998</a:t>
            </a:r>
            <a:r>
              <a:rPr lang="en-US" dirty="0">
                <a:latin typeface="Figtree Light" pitchFamily="2" charset="0"/>
              </a:rPr>
              <a:t>	1st commercial use</a:t>
            </a:r>
          </a:p>
          <a:p>
            <a:endParaRPr lang="en-US" dirty="0">
              <a:latin typeface="Figtree Light" pitchFamily="2" charset="0"/>
            </a:endParaRPr>
          </a:p>
          <a:p>
            <a:endParaRPr lang="en-US" dirty="0">
              <a:latin typeface="Figtree Light" pitchFamily="2" charset="0"/>
            </a:endParaRPr>
          </a:p>
          <a:p>
            <a:r>
              <a:rPr lang="en-US" dirty="0">
                <a:solidFill>
                  <a:srgbClr val="F57347"/>
                </a:solidFill>
                <a:latin typeface="Figtree Light" pitchFamily="2" charset="0"/>
              </a:rPr>
              <a:t>2000</a:t>
            </a:r>
            <a:r>
              <a:rPr lang="en-US" dirty="0">
                <a:latin typeface="Figtree Light" pitchFamily="2" charset="0"/>
              </a:rPr>
              <a:t>	$1M</a:t>
            </a:r>
          </a:p>
          <a:p>
            <a:endParaRPr lang="en-US" dirty="0">
              <a:latin typeface="Figtree Light" pitchFamily="2" charset="0"/>
            </a:endParaRPr>
          </a:p>
          <a:p>
            <a:endParaRPr lang="en-US" dirty="0">
              <a:latin typeface="Figtree Light" pitchFamily="2" charset="0"/>
            </a:endParaRPr>
          </a:p>
          <a:p>
            <a:r>
              <a:rPr lang="en-US" dirty="0">
                <a:solidFill>
                  <a:srgbClr val="F57347"/>
                </a:solidFill>
                <a:latin typeface="Figtree Light" pitchFamily="2" charset="0"/>
              </a:rPr>
              <a:t>2010</a:t>
            </a:r>
            <a:r>
              <a:rPr lang="en-US" dirty="0">
                <a:latin typeface="Figtree Light" pitchFamily="2" charset="0"/>
              </a:rPr>
              <a:t>	$100M	   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Figtree Light" pitchFamily="2" charset="0"/>
              </a:rPr>
              <a:t>150$ tags</a:t>
            </a:r>
          </a:p>
          <a:p>
            <a:endParaRPr lang="en-US" dirty="0">
              <a:latin typeface="Figtree Light" pitchFamily="2" charset="0"/>
            </a:endParaRPr>
          </a:p>
          <a:p>
            <a:endParaRPr lang="en-US" dirty="0">
              <a:latin typeface="Figtree Light" pitchFamily="2" charset="0"/>
            </a:endParaRPr>
          </a:p>
          <a:p>
            <a:r>
              <a:rPr lang="en-US" dirty="0">
                <a:solidFill>
                  <a:srgbClr val="F57347"/>
                </a:solidFill>
                <a:latin typeface="Figtree Light" pitchFamily="2" charset="0"/>
              </a:rPr>
              <a:t>2020</a:t>
            </a:r>
            <a:r>
              <a:rPr lang="en-US" dirty="0">
                <a:latin typeface="Figtree Light" pitchFamily="2" charset="0"/>
              </a:rPr>
              <a:t>	$1B	    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Figtree Light" pitchFamily="2" charset="0"/>
              </a:rPr>
              <a:t>2-10$ tags</a:t>
            </a:r>
          </a:p>
          <a:p>
            <a:endParaRPr lang="en-US" dirty="0">
              <a:latin typeface="Figtree Light" pitchFamily="2" charset="0"/>
            </a:endParaRPr>
          </a:p>
          <a:p>
            <a:endParaRPr lang="en-US" dirty="0">
              <a:latin typeface="Figtree Light" pitchFamily="2" charset="0"/>
            </a:endParaRPr>
          </a:p>
          <a:p>
            <a:r>
              <a:rPr lang="en-US" dirty="0">
                <a:solidFill>
                  <a:srgbClr val="F57347"/>
                </a:solidFill>
                <a:latin typeface="Figtree Light" pitchFamily="2" charset="0"/>
              </a:rPr>
              <a:t>2030</a:t>
            </a:r>
            <a:r>
              <a:rPr lang="en-US" dirty="0">
                <a:latin typeface="Figtree Light" pitchFamily="2" charset="0"/>
              </a:rPr>
              <a:t>	$10B</a:t>
            </a:r>
            <a:endParaRPr lang="en-IL" dirty="0">
              <a:latin typeface="Figtree Light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4FC2E5-35FF-DAF5-41B4-8CAC783DC3B8}"/>
              </a:ext>
            </a:extLst>
          </p:cNvPr>
          <p:cNvCxnSpPr/>
          <p:nvPr/>
        </p:nvCxnSpPr>
        <p:spPr>
          <a:xfrm>
            <a:off x="7134131" y="2127564"/>
            <a:ext cx="0" cy="353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5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55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92867-33C7-0AFA-492B-AAAF7F36C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4FF4ED-6653-89DE-5E1E-88AEFED77689}"/>
              </a:ext>
            </a:extLst>
          </p:cNvPr>
          <p:cNvSpPr/>
          <p:nvPr/>
        </p:nvSpPr>
        <p:spPr>
          <a:xfrm>
            <a:off x="4811525" y="4278951"/>
            <a:ext cx="3084229" cy="639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67FDBA-D014-C9BD-5DD9-B96D2448FBCD}"/>
              </a:ext>
            </a:extLst>
          </p:cNvPr>
          <p:cNvSpPr/>
          <p:nvPr/>
        </p:nvSpPr>
        <p:spPr>
          <a:xfrm>
            <a:off x="3269411" y="1698094"/>
            <a:ext cx="3084229" cy="639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07FE55-E6FC-2297-F025-7F8CF52A3BFF}"/>
              </a:ext>
            </a:extLst>
          </p:cNvPr>
          <p:cNvSpPr/>
          <p:nvPr/>
        </p:nvSpPr>
        <p:spPr>
          <a:xfrm>
            <a:off x="9360564" y="-120770"/>
            <a:ext cx="2877290" cy="6656881"/>
          </a:xfrm>
          <a:prstGeom prst="rect">
            <a:avLst/>
          </a:prstGeom>
          <a:solidFill>
            <a:srgbClr val="1163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EFD98D-0FF6-4430-5A6C-0400D40F0A1C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15587482-2261-6CA9-0220-9D056F3287DC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70C488B1-BBFD-ADEE-8CF5-A6661E6BC3A7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2F360EAA-918C-979E-E043-EBB4EA8C6073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E63904E1-8B6B-2C44-20AE-1FA47ADBCAAB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CF4AE568-6EBA-F459-EC09-E714AA83B77C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1C468AA-A636-9919-5F8F-DFE0893E7053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9" name="פשוט לנהל">
            <a:extLst>
              <a:ext uri="{FF2B5EF4-FFF2-40B4-BE49-F238E27FC236}">
                <a16:creationId xmlns:a16="http://schemas.microsoft.com/office/drawing/2014/main" id="{82D19F36-7C4A-CA98-067E-84425875BB3C}"/>
              </a:ext>
            </a:extLst>
          </p:cNvPr>
          <p:cNvSpPr txBox="1"/>
          <p:nvPr/>
        </p:nvSpPr>
        <p:spPr>
          <a:xfrm>
            <a:off x="634389" y="590492"/>
            <a:ext cx="57192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Black" pitchFamily="2" charset="0"/>
                <a:cs typeface="IBM Plex Sans Hebrew" panose="020B0503050203000203" pitchFamily="34" charset="-79"/>
              </a:rPr>
              <a:t>How RTLS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14CDF-6D18-DB5A-2251-80A981229623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7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FF1-7FBD-9F67-C63F-E8B91A119B42}"/>
              </a:ext>
            </a:extLst>
          </p:cNvPr>
          <p:cNvSpPr txBox="1">
            <a:spLocks/>
          </p:cNvSpPr>
          <p:nvPr/>
        </p:nvSpPr>
        <p:spPr>
          <a:xfrm>
            <a:off x="653434" y="1756324"/>
            <a:ext cx="10930987" cy="421222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Figtree Light" pitchFamily="2" charset="0"/>
              </a:rPr>
              <a:t>Location aware / Location agnostic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E8AB0-1BEC-7FAE-7D39-CF3C4E596B20}"/>
              </a:ext>
            </a:extLst>
          </p:cNvPr>
          <p:cNvSpPr txBox="1"/>
          <p:nvPr/>
        </p:nvSpPr>
        <p:spPr>
          <a:xfrm>
            <a:off x="4635172" y="2715890"/>
            <a:ext cx="3436936" cy="21441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SemiBold" pitchFamily="2" charset="0"/>
                <a:ea typeface="+mn-ea"/>
                <a:cs typeface="+mn-cs"/>
              </a:rPr>
              <a:t>Active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 Light" pitchFamily="2" charset="0"/>
              </a:rPr>
              <a:t>IR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63A41"/>
              </a:solidFill>
              <a:effectLst/>
              <a:uLnTx/>
              <a:uFillTx/>
              <a:latin typeface="Figtree Light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 Light" pitchFamily="2" charset="0"/>
              </a:rPr>
              <a:t>Radio frequency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0AA43-188D-0C73-8D59-0FE068E20261}"/>
              </a:ext>
            </a:extLst>
          </p:cNvPr>
          <p:cNvSpPr txBox="1"/>
          <p:nvPr/>
        </p:nvSpPr>
        <p:spPr>
          <a:xfrm>
            <a:off x="653433" y="2769692"/>
            <a:ext cx="3137545" cy="27212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SemiBold" pitchFamily="2" charset="0"/>
              </a:rPr>
              <a:t>Passive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363A41"/>
                </a:solidFill>
                <a:latin typeface="Figtree Light" pitchFamily="2" charset="0"/>
              </a:rPr>
              <a:t>Passive RFID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363A41"/>
              </a:solidFill>
              <a:latin typeface="Figtree Light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3A41"/>
                </a:solidFill>
                <a:effectLst/>
                <a:uLnTx/>
                <a:uFillTx/>
                <a:latin typeface="Figtree Light" pitchFamily="2" charset="0"/>
              </a:rPr>
              <a:t>Cameras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63A41"/>
                </a:solidFill>
                <a:latin typeface="Figtree Light" pitchFamily="2" charset="0"/>
              </a:rPr>
              <a:t>Radar</a:t>
            </a:r>
          </a:p>
        </p:txBody>
      </p:sp>
      <p:sp>
        <p:nvSpPr>
          <p:cNvPr id="7" name="AutoShape 2" descr="Bluetooth Low Energy (LE) Range: What Can You Expect In This Use Case? |  Blog | Link Labs">
            <a:extLst>
              <a:ext uri="{FF2B5EF4-FFF2-40B4-BE49-F238E27FC236}">
                <a16:creationId xmlns:a16="http://schemas.microsoft.com/office/drawing/2014/main" id="{08E55C70-9342-0498-659E-A3D65C29BD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pic>
        <p:nvPicPr>
          <p:cNvPr id="3080" name="Picture 8" descr="Bluetooth low-energy interface (BLE) – Smart IoT device RAM-1®">
            <a:extLst>
              <a:ext uri="{FF2B5EF4-FFF2-40B4-BE49-F238E27FC236}">
                <a16:creationId xmlns:a16="http://schemas.microsoft.com/office/drawing/2014/main" id="{13600F9B-C54A-75EA-C8F0-1C8CA85A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931" y="4675233"/>
            <a:ext cx="1358246" cy="13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ltra-wideband (UWB) definition - Car Rental Glossary">
            <a:extLst>
              <a:ext uri="{FF2B5EF4-FFF2-40B4-BE49-F238E27FC236}">
                <a16:creationId xmlns:a16="http://schemas.microsoft.com/office/drawing/2014/main" id="{938A46D7-FA37-294F-44EA-4D26D9E4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54" y="3108495"/>
            <a:ext cx="720000" cy="10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fid - Free security icons">
            <a:extLst>
              <a:ext uri="{FF2B5EF4-FFF2-40B4-BE49-F238E27FC236}">
                <a16:creationId xmlns:a16="http://schemas.microsoft.com/office/drawing/2014/main" id="{ACD805B0-FB0C-7A51-769D-37070839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734" y="31819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Fi Logo PNG Transparent &amp; SVG Vector - Freebie Supply">
            <a:extLst>
              <a:ext uri="{FF2B5EF4-FFF2-40B4-BE49-F238E27FC236}">
                <a16:creationId xmlns:a16="http://schemas.microsoft.com/office/drawing/2014/main" id="{F4779D48-31CD-B147-1181-A277467F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735" y="1698094"/>
            <a:ext cx="959999" cy="7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55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56E93-E98E-7D09-E1FF-DF76536BD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פשוט לנהל">
            <a:extLst>
              <a:ext uri="{FF2B5EF4-FFF2-40B4-BE49-F238E27FC236}">
                <a16:creationId xmlns:a16="http://schemas.microsoft.com/office/drawing/2014/main" id="{9C39919C-6AEA-B62B-6812-5AD423B70CC9}"/>
              </a:ext>
            </a:extLst>
          </p:cNvPr>
          <p:cNvSpPr txBox="1"/>
          <p:nvPr/>
        </p:nvSpPr>
        <p:spPr>
          <a:xfrm>
            <a:off x="-3613578" y="717344"/>
            <a:ext cx="285273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SemiBold" pitchFamily="2" charset="0"/>
                <a:ea typeface="+mn-ea"/>
                <a:cs typeface="IBM Plex Sans Hebrew" panose="020B0503050203000203" pitchFamily="34" charset="-79"/>
              </a:rPr>
              <a:t>How </a:t>
            </a: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SemiBold" pitchFamily="2" charset="0"/>
                <a:ea typeface="+mn-ea"/>
                <a:cs typeface="IBM Plex Sans Hebrew" panose="020B0503050203000203" pitchFamily="34" charset="-79"/>
              </a:rPr>
              <a:t>It Works</a:t>
            </a:r>
            <a:endParaRPr kumimoji="0" lang="en-IL" sz="5400" b="1" i="0" u="none" strike="noStrike" kern="1200" cap="none" spc="0" normalizeH="0" baseline="0" noProof="0" dirty="0">
              <a:ln>
                <a:noFill/>
              </a:ln>
              <a:solidFill>
                <a:srgbClr val="116355"/>
              </a:solidFill>
              <a:effectLst/>
              <a:uLnTx/>
              <a:uFillTx/>
              <a:latin typeface="Figtree SemiBold" pitchFamily="2" charset="0"/>
              <a:ea typeface="+mn-ea"/>
              <a:cs typeface="IBM Plex Sans Hebrew" panose="020B0503050203000203" pitchFamily="34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FC5269-677A-32B1-F26B-CDE0B8B067D7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8B897570-56BC-0A34-34A9-FF2C9A51B6C2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21A1383F-AFE0-610B-EC6D-71764F443A81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8B36E955-4186-D66E-E63E-267B09E76B01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40470C38-FF0B-5FC7-B368-504D2F03BCCC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0DF69FD2-B49C-6DFD-B2DA-54524002F17F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D4898BB-8E99-643E-1688-FC972F69C047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9" name="פשוט לנהל">
            <a:extLst>
              <a:ext uri="{FF2B5EF4-FFF2-40B4-BE49-F238E27FC236}">
                <a16:creationId xmlns:a16="http://schemas.microsoft.com/office/drawing/2014/main" id="{3A65CD03-C153-35BC-5A9E-B1A61A23F9E1}"/>
              </a:ext>
            </a:extLst>
          </p:cNvPr>
          <p:cNvSpPr txBox="1"/>
          <p:nvPr/>
        </p:nvSpPr>
        <p:spPr>
          <a:xfrm>
            <a:off x="634389" y="590492"/>
            <a:ext cx="57192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16355"/>
                </a:solidFill>
                <a:latin typeface="Figtree Black" pitchFamily="2" charset="0"/>
                <a:cs typeface="IBM Plex Sans Hebrew" panose="020B0503050203000203" pitchFamily="34" charset="-79"/>
              </a:rPr>
              <a:t>BLE RTLS - topology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16355"/>
              </a:solidFill>
              <a:effectLst/>
              <a:uLnTx/>
              <a:uFillTx/>
              <a:latin typeface="Figtree Black" pitchFamily="2" charset="0"/>
              <a:cs typeface="IBM Plex Sans Hebrew" panose="020B05030502030002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2807D-AD24-93F5-10BC-8FA0E293C0F9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8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7" name="AutoShape 2" descr="Bluetooth Low Energy (LE) Range: What Can You Expect In This Use Case? |  Blog | Link Labs">
            <a:extLst>
              <a:ext uri="{FF2B5EF4-FFF2-40B4-BE49-F238E27FC236}">
                <a16:creationId xmlns:a16="http://schemas.microsoft.com/office/drawing/2014/main" id="{6F89F0C7-F2E0-9618-F7F4-C3CDDBA24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2456" y="33309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A9A8E4-913D-5CDC-3791-3E8CB05A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3243" y="2051739"/>
            <a:ext cx="716153" cy="992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2CB4C5-14C1-D7B6-E76D-190B72A0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498" y="3147209"/>
            <a:ext cx="729917" cy="1029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E8A39B-EA20-406D-9C31-944DAF8021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7049" y="4290500"/>
            <a:ext cx="910556" cy="12766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5EA3B6-F05C-E9B0-D061-1573B263232B}"/>
              </a:ext>
            </a:extLst>
          </p:cNvPr>
          <p:cNvSpPr txBox="1"/>
          <p:nvPr/>
        </p:nvSpPr>
        <p:spPr>
          <a:xfrm>
            <a:off x="2212953" y="4163675"/>
            <a:ext cx="729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igtree Light" pitchFamily="2" charset="0"/>
              </a:rPr>
              <a:t>Sensor</a:t>
            </a:r>
            <a:endParaRPr lang="en-IL" sz="800" dirty="0">
              <a:latin typeface="Figtree Ligh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5A94A3-264E-55EC-CAE9-A2C4740ED028}"/>
              </a:ext>
            </a:extLst>
          </p:cNvPr>
          <p:cNvSpPr txBox="1"/>
          <p:nvPr/>
        </p:nvSpPr>
        <p:spPr>
          <a:xfrm>
            <a:off x="922588" y="3038891"/>
            <a:ext cx="729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igtree Light" pitchFamily="2" charset="0"/>
              </a:rPr>
              <a:t>Beacon tag</a:t>
            </a:r>
            <a:endParaRPr lang="en-IL" sz="800" dirty="0">
              <a:latin typeface="Figtree Ligh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FCCE2-F58C-C48B-D4EC-60E09E4E5AEB}"/>
              </a:ext>
            </a:extLst>
          </p:cNvPr>
          <p:cNvSpPr txBox="1"/>
          <p:nvPr/>
        </p:nvSpPr>
        <p:spPr>
          <a:xfrm>
            <a:off x="1967049" y="1888908"/>
            <a:ext cx="94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igtree Light" pitchFamily="2" charset="0"/>
              </a:rPr>
              <a:t>Personal beacon</a:t>
            </a:r>
            <a:endParaRPr lang="en-IL" sz="800" dirty="0">
              <a:latin typeface="Figtree Light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C03CA-3C8A-4D96-7D29-80DA42D75C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3272" y="2614316"/>
            <a:ext cx="1574314" cy="14291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B3157D2-12E4-B9D3-3820-45313EF3F58A}"/>
              </a:ext>
            </a:extLst>
          </p:cNvPr>
          <p:cNvSpPr txBox="1"/>
          <p:nvPr/>
        </p:nvSpPr>
        <p:spPr>
          <a:xfrm>
            <a:off x="4747756" y="4001472"/>
            <a:ext cx="94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igtree Light" pitchFamily="2" charset="0"/>
              </a:rPr>
              <a:t>Gateway</a:t>
            </a:r>
            <a:endParaRPr lang="en-IL" sz="800" dirty="0">
              <a:latin typeface="Figtree Light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4DAA1F-31D1-4647-C4DF-B95EA01BBCF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739396" y="2547751"/>
            <a:ext cx="1410519" cy="9071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60919F-A828-8289-2663-57E693A88F0E}"/>
              </a:ext>
            </a:extLst>
          </p:cNvPr>
          <p:cNvCxnSpPr>
            <a:cxnSpLocks/>
          </p:cNvCxnSpPr>
          <p:nvPr/>
        </p:nvCxnSpPr>
        <p:spPr>
          <a:xfrm flipV="1">
            <a:off x="2843939" y="3635721"/>
            <a:ext cx="1305976" cy="103878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8EC7F5-BEA3-BD0C-876A-B9874CA268F0}"/>
              </a:ext>
            </a:extLst>
          </p:cNvPr>
          <p:cNvCxnSpPr>
            <a:cxnSpLocks/>
          </p:cNvCxnSpPr>
          <p:nvPr/>
        </p:nvCxnSpPr>
        <p:spPr>
          <a:xfrm flipV="1">
            <a:off x="1652505" y="3537303"/>
            <a:ext cx="2497410" cy="1347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Bluetooth Best">
            <a:extLst>
              <a:ext uri="{FF2B5EF4-FFF2-40B4-BE49-F238E27FC236}">
                <a16:creationId xmlns:a16="http://schemas.microsoft.com/office/drawing/2014/main" id="{543BCFFE-E820-F780-6E19-1F683D24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70" y="4043426"/>
            <a:ext cx="397368" cy="2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luetooth Best">
            <a:extLst>
              <a:ext uri="{FF2B5EF4-FFF2-40B4-BE49-F238E27FC236}">
                <a16:creationId xmlns:a16="http://schemas.microsoft.com/office/drawing/2014/main" id="{9DBDC797-9573-E19A-2FD9-580E809C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28" y="3475299"/>
            <a:ext cx="397368" cy="2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luetooth Best">
            <a:extLst>
              <a:ext uri="{FF2B5EF4-FFF2-40B4-BE49-F238E27FC236}">
                <a16:creationId xmlns:a16="http://schemas.microsoft.com/office/drawing/2014/main" id="{9448C1BF-933F-8954-C0BD-7088F2DE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45" y="2798251"/>
            <a:ext cx="397368" cy="2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rvers: Elastic Cloud Server">
            <a:extLst>
              <a:ext uri="{FF2B5EF4-FFF2-40B4-BE49-F238E27FC236}">
                <a16:creationId xmlns:a16="http://schemas.microsoft.com/office/drawing/2014/main" id="{67656E09-5971-C445-86D2-F1C89951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11635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40" y="2879122"/>
            <a:ext cx="1275993" cy="12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FFD655-7CF9-F4D0-8319-AC42DC321111}"/>
              </a:ext>
            </a:extLst>
          </p:cNvPr>
          <p:cNvCxnSpPr>
            <a:cxnSpLocks/>
          </p:cNvCxnSpPr>
          <p:nvPr/>
        </p:nvCxnSpPr>
        <p:spPr>
          <a:xfrm>
            <a:off x="5697256" y="3672273"/>
            <a:ext cx="12291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1C301FF-60C9-1225-C3BB-4F0327D0D935}"/>
              </a:ext>
            </a:extLst>
          </p:cNvPr>
          <p:cNvSpPr txBox="1"/>
          <p:nvPr/>
        </p:nvSpPr>
        <p:spPr>
          <a:xfrm>
            <a:off x="7089686" y="4109194"/>
            <a:ext cx="94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igtree Light" pitchFamily="2" charset="0"/>
              </a:rPr>
              <a:t>Cloud server</a:t>
            </a:r>
            <a:endParaRPr lang="en-IL" sz="800" dirty="0">
              <a:latin typeface="Figtree Light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61EF19-5657-E84D-55AF-0AE20E59729A}"/>
              </a:ext>
            </a:extLst>
          </p:cNvPr>
          <p:cNvSpPr txBox="1"/>
          <p:nvPr/>
        </p:nvSpPr>
        <p:spPr>
          <a:xfrm>
            <a:off x="6126729" y="3510480"/>
            <a:ext cx="9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igtree Light" pitchFamily="2" charset="0"/>
              </a:rPr>
              <a:t>HTTP</a:t>
            </a:r>
          </a:p>
          <a:p>
            <a:r>
              <a:rPr lang="en-US" sz="800" dirty="0">
                <a:latin typeface="Figtree Light" pitchFamily="2" charset="0"/>
              </a:rPr>
              <a:t>MQTP</a:t>
            </a:r>
            <a:endParaRPr lang="en-IL" sz="800" dirty="0">
              <a:latin typeface="Figtree Light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62455E-6DC0-C40C-CD04-2F193FD11E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73284" y="1935502"/>
            <a:ext cx="1735781" cy="14261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CA02C5E-CE70-5E67-7F8D-409467B83C0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081002" y="4001472"/>
            <a:ext cx="520344" cy="1038789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37E865-69E6-43B1-BCC5-19E6EA675197}"/>
              </a:ext>
            </a:extLst>
          </p:cNvPr>
          <p:cNvCxnSpPr>
            <a:cxnSpLocks/>
          </p:cNvCxnSpPr>
          <p:nvPr/>
        </p:nvCxnSpPr>
        <p:spPr>
          <a:xfrm flipV="1">
            <a:off x="8023544" y="2612791"/>
            <a:ext cx="1356839" cy="6712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DF6A100-AB4B-CEF3-D90E-44CA18042BAB}"/>
              </a:ext>
            </a:extLst>
          </p:cNvPr>
          <p:cNvCxnSpPr>
            <a:cxnSpLocks/>
          </p:cNvCxnSpPr>
          <p:nvPr/>
        </p:nvCxnSpPr>
        <p:spPr>
          <a:xfrm>
            <a:off x="8244861" y="3849034"/>
            <a:ext cx="1741106" cy="5594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D9AA868-18BF-C3FD-1135-AC6E9B18A02A}"/>
              </a:ext>
            </a:extLst>
          </p:cNvPr>
          <p:cNvSpPr txBox="1"/>
          <p:nvPr/>
        </p:nvSpPr>
        <p:spPr>
          <a:xfrm>
            <a:off x="9937528" y="1525591"/>
            <a:ext cx="949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igtree Light" pitchFamily="2" charset="0"/>
              </a:rPr>
              <a:t>Consumers</a:t>
            </a:r>
            <a:endParaRPr lang="en-IL" sz="800" dirty="0">
              <a:latin typeface="Figtree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6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6355">
            <a:alpha val="1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16768-21AC-8D97-3A1E-C89A4F4C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5B774C9-2A77-556D-0F79-D365CC078DDE}"/>
              </a:ext>
            </a:extLst>
          </p:cNvPr>
          <p:cNvSpPr/>
          <p:nvPr/>
        </p:nvSpPr>
        <p:spPr>
          <a:xfrm>
            <a:off x="1" y="6400800"/>
            <a:ext cx="12192000" cy="488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57;p1">
            <a:extLst>
              <a:ext uri="{FF2B5EF4-FFF2-40B4-BE49-F238E27FC236}">
                <a16:creationId xmlns:a16="http://schemas.microsoft.com/office/drawing/2014/main" id="{EEA514E6-9E04-B5AE-A437-F4158EFAD9EF}"/>
              </a:ext>
            </a:extLst>
          </p:cNvPr>
          <p:cNvGrpSpPr/>
          <p:nvPr/>
        </p:nvGrpSpPr>
        <p:grpSpPr>
          <a:xfrm>
            <a:off x="653434" y="6536111"/>
            <a:ext cx="567072" cy="217670"/>
            <a:chOff x="2693988" y="4654550"/>
            <a:chExt cx="6389687" cy="2452688"/>
          </a:xfrm>
        </p:grpSpPr>
        <p:sp>
          <p:nvSpPr>
            <p:cNvPr id="65" name="Google Shape;58;p1">
              <a:extLst>
                <a:ext uri="{FF2B5EF4-FFF2-40B4-BE49-F238E27FC236}">
                  <a16:creationId xmlns:a16="http://schemas.microsoft.com/office/drawing/2014/main" id="{3F097A8B-BF85-615B-31E6-44DEED4A50D1}"/>
                </a:ext>
              </a:extLst>
            </p:cNvPr>
            <p:cNvSpPr/>
            <p:nvPr/>
          </p:nvSpPr>
          <p:spPr>
            <a:xfrm>
              <a:off x="2693988" y="4654550"/>
              <a:ext cx="2332037" cy="2452688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140" y="118"/>
                  </a:moveTo>
                  <a:cubicBezTo>
                    <a:pt x="141" y="118"/>
                    <a:pt x="142" y="117"/>
                    <a:pt x="142" y="116"/>
                  </a:cubicBezTo>
                  <a:cubicBezTo>
                    <a:pt x="144" y="112"/>
                    <a:pt x="144" y="108"/>
                    <a:pt x="144" y="104"/>
                  </a:cubicBezTo>
                  <a:cubicBezTo>
                    <a:pt x="144" y="93"/>
                    <a:pt x="140" y="83"/>
                    <a:pt x="132" y="75"/>
                  </a:cubicBezTo>
                  <a:cubicBezTo>
                    <a:pt x="124" y="67"/>
                    <a:pt x="115" y="63"/>
                    <a:pt x="103" y="63"/>
                  </a:cubicBezTo>
                  <a:cubicBezTo>
                    <a:pt x="92" y="63"/>
                    <a:pt x="82" y="67"/>
                    <a:pt x="74" y="75"/>
                  </a:cubicBezTo>
                  <a:cubicBezTo>
                    <a:pt x="66" y="83"/>
                    <a:pt x="62" y="93"/>
                    <a:pt x="62" y="104"/>
                  </a:cubicBezTo>
                  <a:cubicBezTo>
                    <a:pt x="62" y="115"/>
                    <a:pt x="66" y="124"/>
                    <a:pt x="73" y="132"/>
                  </a:cubicBezTo>
                  <a:cubicBezTo>
                    <a:pt x="81" y="140"/>
                    <a:pt x="90" y="144"/>
                    <a:pt x="100" y="145"/>
                  </a:cubicBezTo>
                  <a:cubicBezTo>
                    <a:pt x="104" y="145"/>
                    <a:pt x="105" y="145"/>
                    <a:pt x="105" y="143"/>
                  </a:cubicBezTo>
                  <a:cubicBezTo>
                    <a:pt x="105" y="142"/>
                    <a:pt x="105" y="141"/>
                    <a:pt x="104" y="14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3"/>
                    <a:pt x="95" y="121"/>
                    <a:pt x="95" y="120"/>
                  </a:cubicBezTo>
                  <a:cubicBezTo>
                    <a:pt x="95" y="119"/>
                    <a:pt x="96" y="118"/>
                    <a:pt x="99" y="118"/>
                  </a:cubicBezTo>
                  <a:lnTo>
                    <a:pt x="140" y="118"/>
                  </a:lnTo>
                  <a:close/>
                  <a:moveTo>
                    <a:pt x="103" y="0"/>
                  </a:moveTo>
                  <a:cubicBezTo>
                    <a:pt x="132" y="0"/>
                    <a:pt x="156" y="11"/>
                    <a:pt x="177" y="31"/>
                  </a:cubicBezTo>
                  <a:cubicBezTo>
                    <a:pt x="197" y="51"/>
                    <a:pt x="207" y="76"/>
                    <a:pt x="207" y="104"/>
                  </a:cubicBezTo>
                  <a:cubicBezTo>
                    <a:pt x="207" y="128"/>
                    <a:pt x="200" y="148"/>
                    <a:pt x="186" y="167"/>
                  </a:cubicBezTo>
                  <a:cubicBezTo>
                    <a:pt x="183" y="170"/>
                    <a:pt x="183" y="173"/>
                    <a:pt x="184" y="176"/>
                  </a:cubicBezTo>
                  <a:cubicBezTo>
                    <a:pt x="202" y="211"/>
                    <a:pt x="202" y="211"/>
                    <a:pt x="202" y="211"/>
                  </a:cubicBezTo>
                  <a:cubicBezTo>
                    <a:pt x="203" y="212"/>
                    <a:pt x="203" y="214"/>
                    <a:pt x="203" y="215"/>
                  </a:cubicBezTo>
                  <a:cubicBezTo>
                    <a:pt x="203" y="216"/>
                    <a:pt x="202" y="217"/>
                    <a:pt x="199" y="217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7"/>
                    <a:pt x="143" y="215"/>
                    <a:pt x="141" y="211"/>
                  </a:cubicBezTo>
                  <a:cubicBezTo>
                    <a:pt x="138" y="207"/>
                    <a:pt x="137" y="205"/>
                    <a:pt x="135" y="204"/>
                  </a:cubicBezTo>
                  <a:cubicBezTo>
                    <a:pt x="134" y="204"/>
                    <a:pt x="132" y="204"/>
                    <a:pt x="128" y="205"/>
                  </a:cubicBezTo>
                  <a:cubicBezTo>
                    <a:pt x="120" y="206"/>
                    <a:pt x="112" y="208"/>
                    <a:pt x="103" y="208"/>
                  </a:cubicBezTo>
                  <a:cubicBezTo>
                    <a:pt x="74" y="208"/>
                    <a:pt x="50" y="197"/>
                    <a:pt x="30" y="178"/>
                  </a:cubicBezTo>
                  <a:cubicBezTo>
                    <a:pt x="10" y="157"/>
                    <a:pt x="0" y="133"/>
                    <a:pt x="0" y="104"/>
                  </a:cubicBezTo>
                  <a:cubicBezTo>
                    <a:pt x="0" y="75"/>
                    <a:pt x="10" y="51"/>
                    <a:pt x="30" y="31"/>
                  </a:cubicBezTo>
                  <a:cubicBezTo>
                    <a:pt x="50" y="11"/>
                    <a:pt x="75" y="0"/>
                    <a:pt x="103" y="0"/>
                  </a:cubicBezTo>
                  <a:close/>
                </a:path>
              </a:pathLst>
            </a:custGeom>
            <a:solidFill>
              <a:srgbClr val="F374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63B40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6" name="Google Shape;59;p1">
              <a:extLst>
                <a:ext uri="{FF2B5EF4-FFF2-40B4-BE49-F238E27FC236}">
                  <a16:creationId xmlns:a16="http://schemas.microsoft.com/office/drawing/2014/main" id="{6429AC86-1DF4-BCFD-BC9A-4EBB346BF211}"/>
                </a:ext>
              </a:extLst>
            </p:cNvPr>
            <p:cNvSpPr/>
            <p:nvPr/>
          </p:nvSpPr>
          <p:spPr>
            <a:xfrm>
              <a:off x="5207000" y="4994275"/>
              <a:ext cx="957262" cy="1671638"/>
            </a:xfrm>
            <a:custGeom>
              <a:avLst/>
              <a:gdLst/>
              <a:ahLst/>
              <a:cxnLst/>
              <a:rect l="l" t="t" r="r" b="b"/>
              <a:pathLst>
                <a:path w="85" h="148" extrusionOk="0">
                  <a:moveTo>
                    <a:pt x="83" y="133"/>
                  </a:moveTo>
                  <a:cubicBezTo>
                    <a:pt x="84" y="131"/>
                    <a:pt x="85" y="128"/>
                    <a:pt x="85" y="127"/>
                  </a:cubicBezTo>
                  <a:cubicBezTo>
                    <a:pt x="85" y="126"/>
                    <a:pt x="83" y="125"/>
                    <a:pt x="81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6"/>
                    <a:pt x="2" y="148"/>
                    <a:pt x="4" y="148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4" y="148"/>
                    <a:pt x="76" y="146"/>
                    <a:pt x="77" y="144"/>
                  </a:cubicBezTo>
                  <a:lnTo>
                    <a:pt x="83" y="133"/>
                  </a:ln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7" name="Google Shape;60;p1">
              <a:extLst>
                <a:ext uri="{FF2B5EF4-FFF2-40B4-BE49-F238E27FC236}">
                  <a16:creationId xmlns:a16="http://schemas.microsoft.com/office/drawing/2014/main" id="{4C8B12AC-9316-3D07-ADDB-12043A7F11E4}"/>
                </a:ext>
              </a:extLst>
            </p:cNvPr>
            <p:cNvSpPr/>
            <p:nvPr/>
          </p:nvSpPr>
          <p:spPr>
            <a:xfrm>
              <a:off x="5815013" y="4959350"/>
              <a:ext cx="1725612" cy="1741488"/>
            </a:xfrm>
            <a:custGeom>
              <a:avLst/>
              <a:gdLst/>
              <a:ahLst/>
              <a:cxnLst/>
              <a:rect l="l" t="t" r="r" b="b"/>
              <a:pathLst>
                <a:path w="153" h="154" extrusionOk="0">
                  <a:moveTo>
                    <a:pt x="0" y="77"/>
                  </a:move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20"/>
                    <a:pt x="119" y="154"/>
                    <a:pt x="76" y="154"/>
                  </a:cubicBezTo>
                  <a:cubicBezTo>
                    <a:pt x="34" y="154"/>
                    <a:pt x="0" y="120"/>
                    <a:pt x="0" y="77"/>
                  </a:cubicBezTo>
                  <a:close/>
                  <a:moveTo>
                    <a:pt x="129" y="77"/>
                  </a:moveTo>
                  <a:cubicBezTo>
                    <a:pt x="129" y="47"/>
                    <a:pt x="106" y="24"/>
                    <a:pt x="76" y="24"/>
                  </a:cubicBezTo>
                  <a:cubicBezTo>
                    <a:pt x="47" y="24"/>
                    <a:pt x="24" y="47"/>
                    <a:pt x="24" y="77"/>
                  </a:cubicBezTo>
                  <a:cubicBezTo>
                    <a:pt x="24" y="107"/>
                    <a:pt x="47" y="130"/>
                    <a:pt x="76" y="130"/>
                  </a:cubicBezTo>
                  <a:cubicBezTo>
                    <a:pt x="106" y="130"/>
                    <a:pt x="129" y="107"/>
                    <a:pt x="129" y="77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  <p:sp>
          <p:nvSpPr>
            <p:cNvPr id="68" name="Google Shape;61;p1">
              <a:extLst>
                <a:ext uri="{FF2B5EF4-FFF2-40B4-BE49-F238E27FC236}">
                  <a16:creationId xmlns:a16="http://schemas.microsoft.com/office/drawing/2014/main" id="{A2CC61F0-9B4E-D91E-216D-3C00595BDAE2}"/>
                </a:ext>
              </a:extLst>
            </p:cNvPr>
            <p:cNvSpPr/>
            <p:nvPr/>
          </p:nvSpPr>
          <p:spPr>
            <a:xfrm>
              <a:off x="7370763" y="4959350"/>
              <a:ext cx="1712912" cy="1741488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148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90" y="74"/>
                    <a:pt x="88" y="76"/>
                    <a:pt x="88" y="7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90" y="96"/>
                    <a:pt x="92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23" y="116"/>
                    <a:pt x="106" y="130"/>
                    <a:pt x="79" y="130"/>
                  </a:cubicBezTo>
                  <a:cubicBezTo>
                    <a:pt x="46" y="130"/>
                    <a:pt x="25" y="107"/>
                    <a:pt x="25" y="77"/>
                  </a:cubicBezTo>
                  <a:cubicBezTo>
                    <a:pt x="25" y="47"/>
                    <a:pt x="47" y="24"/>
                    <a:pt x="78" y="24"/>
                  </a:cubicBezTo>
                  <a:cubicBezTo>
                    <a:pt x="93" y="24"/>
                    <a:pt x="105" y="29"/>
                    <a:pt x="114" y="38"/>
                  </a:cubicBezTo>
                  <a:cubicBezTo>
                    <a:pt x="117" y="41"/>
                    <a:pt x="119" y="44"/>
                    <a:pt x="119" y="44"/>
                  </a:cubicBezTo>
                  <a:cubicBezTo>
                    <a:pt x="121" y="46"/>
                    <a:pt x="123" y="47"/>
                    <a:pt x="125" y="45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1" y="36"/>
                    <a:pt x="141" y="34"/>
                    <a:pt x="140" y="32"/>
                  </a:cubicBezTo>
                  <a:cubicBezTo>
                    <a:pt x="127" y="13"/>
                    <a:pt x="105" y="0"/>
                    <a:pt x="78" y="0"/>
                  </a:cubicBezTo>
                  <a:cubicBezTo>
                    <a:pt x="34" y="0"/>
                    <a:pt x="0" y="35"/>
                    <a:pt x="0" y="77"/>
                  </a:cubicBezTo>
                  <a:cubicBezTo>
                    <a:pt x="0" y="119"/>
                    <a:pt x="33" y="154"/>
                    <a:pt x="79" y="154"/>
                  </a:cubicBezTo>
                  <a:cubicBezTo>
                    <a:pt x="123" y="154"/>
                    <a:pt x="152" y="125"/>
                    <a:pt x="152" y="85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6"/>
                    <a:pt x="150" y="74"/>
                    <a:pt x="148" y="74"/>
                  </a:cubicBezTo>
                  <a:close/>
                </a:path>
              </a:pathLst>
            </a:custGeom>
            <a:solidFill>
              <a:srgbClr val="363A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CFF2448-4871-0995-1524-ACEDC1B7B655}"/>
              </a:ext>
            </a:extLst>
          </p:cNvPr>
          <p:cNvSpPr txBox="1"/>
          <p:nvPr/>
        </p:nvSpPr>
        <p:spPr>
          <a:xfrm>
            <a:off x="1358575" y="6574290"/>
            <a:ext cx="3229793" cy="1413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  <a:buFontTx/>
              <a:buNone/>
              <a:tabLst/>
              <a:defRPr/>
            </a:pPr>
            <a:r>
              <a:rPr kumimoji="0" lang="en-US" sz="900" b="0" i="0" u="none" strike="noStrike" kern="1200" cap="none" spc="20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Figtree Medium" pitchFamily="2" charset="0"/>
                <a:ea typeface="+mn-ea"/>
                <a:cs typeface="+mn-cs"/>
              </a:rPr>
              <a:t>Simply Manage.</a:t>
            </a:r>
            <a:endParaRPr kumimoji="0" lang="en-IL" sz="900" b="0" i="0" u="none" strike="noStrike" kern="1200" cap="none" spc="20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Figtree Light" pitchFamily="2" charset="0"/>
              <a:ea typeface="+mn-ea"/>
              <a:cs typeface="+mn-cs"/>
            </a:endParaRPr>
          </a:p>
        </p:txBody>
      </p:sp>
      <p:sp>
        <p:nvSpPr>
          <p:cNvPr id="29" name="פשוט לנהל">
            <a:extLst>
              <a:ext uri="{FF2B5EF4-FFF2-40B4-BE49-F238E27FC236}">
                <a16:creationId xmlns:a16="http://schemas.microsoft.com/office/drawing/2014/main" id="{83E8BDDB-FBA7-5403-F539-F88967E70457}"/>
              </a:ext>
            </a:extLst>
          </p:cNvPr>
          <p:cNvSpPr txBox="1"/>
          <p:nvPr/>
        </p:nvSpPr>
        <p:spPr>
          <a:xfrm>
            <a:off x="634389" y="590492"/>
            <a:ext cx="85632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6355"/>
                </a:solidFill>
                <a:effectLst/>
                <a:uLnTx/>
                <a:uFillTx/>
                <a:latin typeface="Figtree Black" pitchFamily="2" charset="0"/>
                <a:cs typeface="IBM Plex Sans Hebrew" panose="020B0503050203000203" pitchFamily="34" charset="-79"/>
              </a:rPr>
              <a:t>Infrastructure-Based RTLS (Wi-Fi)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D1519B-AA2D-5264-623C-296FA4B6ECB3}"/>
              </a:ext>
            </a:extLst>
          </p:cNvPr>
          <p:cNvSpPr txBox="1"/>
          <p:nvPr/>
        </p:nvSpPr>
        <p:spPr>
          <a:xfrm>
            <a:off x="9508210" y="6574290"/>
            <a:ext cx="2067521" cy="1403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rgbClr val="C6AFCF"/>
              </a:buClr>
              <a:buSzPts val="3200"/>
            </a:pPr>
            <a:fld id="{FE892F8E-966E-41CB-AE40-5502E704C94F}" type="slidenum">
              <a:rPr lang="en-IL" sz="900" spc="200" smtClean="0">
                <a:solidFill>
                  <a:schemeClr val="bg1">
                    <a:lumMod val="75000"/>
                  </a:schemeClr>
                </a:solidFill>
                <a:latin typeface="Figtree Light" pitchFamily="2" charset="0"/>
              </a:rPr>
              <a:t>9</a:t>
            </a:fld>
            <a:endParaRPr lang="en-IL" sz="900" spc="200" dirty="0">
              <a:solidFill>
                <a:schemeClr val="bg1">
                  <a:lumMod val="75000"/>
                </a:schemeClr>
              </a:solidFill>
              <a:latin typeface="Figtree Ligh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C62EB-CC02-8AA4-CBAB-CD7F3D5B7023}"/>
              </a:ext>
            </a:extLst>
          </p:cNvPr>
          <p:cNvSpPr txBox="1">
            <a:spLocks/>
          </p:cNvSpPr>
          <p:nvPr/>
        </p:nvSpPr>
        <p:spPr>
          <a:xfrm>
            <a:off x="653434" y="1756324"/>
            <a:ext cx="10930987" cy="421222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Pros</a:t>
            </a:r>
            <a:r>
              <a:rPr lang="en-US" sz="2400" dirty="0">
                <a:solidFill>
                  <a:srgbClr val="116355"/>
                </a:solidFill>
                <a:latin typeface="Figtree Light" pitchFamily="2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Enterprise-wide solution that actually works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No dependency on users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116355"/>
                </a:solidFill>
                <a:latin typeface="Figtree SemiBold" pitchFamily="2" charset="0"/>
              </a:rPr>
              <a:t>Cons</a:t>
            </a:r>
            <a:r>
              <a:rPr lang="en-US" sz="2400" dirty="0">
                <a:solidFill>
                  <a:srgbClr val="116355"/>
                </a:solidFill>
                <a:latin typeface="Figtree Light" pitchFamily="2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High cost 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Figtree Light" pitchFamily="2" charset="0"/>
              </a:rPr>
              <a:t>(many millions)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Long implementation time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Figtree Light" pitchFamily="2" charset="0"/>
              </a:rPr>
              <a:t>Not future proof 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latin typeface="Figtree Light" pitchFamily="2" charset="0"/>
              </a:rPr>
              <a:t>(Wi-Fi is being replaced by 5G)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  <a:latin typeface="Figtree Light" pitchFamily="2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  <a:latin typeface="Figtree" pitchFamily="2" charset="0"/>
              </a:rPr>
              <a:t> </a:t>
            </a:r>
          </a:p>
        </p:txBody>
      </p:sp>
      <p:sp>
        <p:nvSpPr>
          <p:cNvPr id="7" name="AutoShape 2" descr="Bluetooth Low Energy (LE) Range: What Can You Expect In This Use Case? |  Blog | Link Labs">
            <a:extLst>
              <a:ext uri="{FF2B5EF4-FFF2-40B4-BE49-F238E27FC236}">
                <a16:creationId xmlns:a16="http://schemas.microsoft.com/office/drawing/2014/main" id="{877E206D-A10D-80FA-FC50-A5B9CCFD1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pic>
        <p:nvPicPr>
          <p:cNvPr id="2050" name="Picture 2" descr="Rumor - Aruba Networks could be acquired by HP">
            <a:extLst>
              <a:ext uri="{FF2B5EF4-FFF2-40B4-BE49-F238E27FC236}">
                <a16:creationId xmlns:a16="http://schemas.microsoft.com/office/drawing/2014/main" id="{E8EBEABE-63EF-6B18-74DB-08F86C79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80" y="2492696"/>
            <a:ext cx="3389310" cy="19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re than connectivity: Wi-Fi as a lens to analyze business impact during a  global crisis - Cisco Blogs">
            <a:extLst>
              <a:ext uri="{FF2B5EF4-FFF2-40B4-BE49-F238E27FC236}">
                <a16:creationId xmlns:a16="http://schemas.microsoft.com/office/drawing/2014/main" id="{A7744B30-3145-AF4F-ADEB-710FCAAD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46" y="4088569"/>
            <a:ext cx="4090813" cy="17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7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log Color Scheme">
      <a:dk1>
        <a:srgbClr val="000000"/>
      </a:dk1>
      <a:lt1>
        <a:srgbClr val="FFFFFF"/>
      </a:lt1>
      <a:dk2>
        <a:srgbClr val="363B40"/>
      </a:dk2>
      <a:lt2>
        <a:srgbClr val="F9F5EF"/>
      </a:lt2>
      <a:accent1>
        <a:srgbClr val="F57347"/>
      </a:accent1>
      <a:accent2>
        <a:srgbClr val="116355"/>
      </a:accent2>
      <a:accent3>
        <a:srgbClr val="409696"/>
      </a:accent3>
      <a:accent4>
        <a:srgbClr val="D1E0E1"/>
      </a:accent4>
      <a:accent5>
        <a:srgbClr val="B3B3B6"/>
      </a:accent5>
      <a:accent6>
        <a:srgbClr val="E7E7E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Qlog_Colors_wGreen">
      <a:dk1>
        <a:srgbClr val="363B40"/>
      </a:dk1>
      <a:lt1>
        <a:srgbClr val="FFFFFF"/>
      </a:lt1>
      <a:dk2>
        <a:srgbClr val="44546A"/>
      </a:dk2>
      <a:lt2>
        <a:srgbClr val="F9F5EF"/>
      </a:lt2>
      <a:accent1>
        <a:srgbClr val="F37347"/>
      </a:accent1>
      <a:accent2>
        <a:srgbClr val="116355"/>
      </a:accent2>
      <a:accent3>
        <a:srgbClr val="409696"/>
      </a:accent3>
      <a:accent4>
        <a:srgbClr val="D1E0E1"/>
      </a:accent4>
      <a:accent5>
        <a:srgbClr val="B3B3B6"/>
      </a:accent5>
      <a:accent6>
        <a:srgbClr val="0C433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214522</TotalTime>
  <Words>601</Words>
  <Application>Microsoft Office PowerPoint</Application>
  <PresentationFormat>Widescreen</PresentationFormat>
  <Paragraphs>182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Figtree</vt:lpstr>
      <vt:lpstr>Aptos</vt:lpstr>
      <vt:lpstr>Calibri Light</vt:lpstr>
      <vt:lpstr>Figtree SemiBold</vt:lpstr>
      <vt:lpstr>Arial</vt:lpstr>
      <vt:lpstr>Figtree Black</vt:lpstr>
      <vt:lpstr>Figtree Medium</vt:lpstr>
      <vt:lpstr>Segoe UI Semilight</vt:lpstr>
      <vt:lpstr>Calibri</vt:lpstr>
      <vt:lpstr>Figtree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אוריה צח</dc:creator>
  <cp:keywords/>
  <dc:description/>
  <cp:lastModifiedBy>Amit Lehavi</cp:lastModifiedBy>
  <cp:revision>506</cp:revision>
  <dcterms:created xsi:type="dcterms:W3CDTF">2023-11-22T07:19:55Z</dcterms:created>
  <dcterms:modified xsi:type="dcterms:W3CDTF">2025-02-06T12:23:46Z</dcterms:modified>
  <cp:category/>
</cp:coreProperties>
</file>